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tif" ContentType="image/tiff"/>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83" r:id="rId1"/>
  </p:sldMasterIdLst>
  <p:notesMasterIdLst>
    <p:notesMasterId r:id="rId38"/>
  </p:notesMasterIdLst>
  <p:sldIdLst>
    <p:sldId id="270" r:id="rId2"/>
    <p:sldId id="309" r:id="rId3"/>
    <p:sldId id="266" r:id="rId4"/>
    <p:sldId id="306" r:id="rId5"/>
    <p:sldId id="271" r:id="rId6"/>
    <p:sldId id="287" r:id="rId7"/>
    <p:sldId id="321" r:id="rId8"/>
    <p:sldId id="277" r:id="rId9"/>
    <p:sldId id="285" r:id="rId10"/>
    <p:sldId id="288" r:id="rId11"/>
    <p:sldId id="329" r:id="rId12"/>
    <p:sldId id="328" r:id="rId13"/>
    <p:sldId id="310" r:id="rId14"/>
    <p:sldId id="308" r:id="rId15"/>
    <p:sldId id="315" r:id="rId16"/>
    <p:sldId id="296" r:id="rId17"/>
    <p:sldId id="318" r:id="rId18"/>
    <p:sldId id="323" r:id="rId19"/>
    <p:sldId id="322" r:id="rId20"/>
    <p:sldId id="313" r:id="rId21"/>
    <p:sldId id="325" r:id="rId22"/>
    <p:sldId id="319" r:id="rId23"/>
    <p:sldId id="331" r:id="rId24"/>
    <p:sldId id="324" r:id="rId25"/>
    <p:sldId id="326" r:id="rId26"/>
    <p:sldId id="327" r:id="rId27"/>
    <p:sldId id="330" r:id="rId28"/>
    <p:sldId id="294" r:id="rId29"/>
    <p:sldId id="278" r:id="rId30"/>
    <p:sldId id="291" r:id="rId31"/>
    <p:sldId id="320" r:id="rId32"/>
    <p:sldId id="317" r:id="rId33"/>
    <p:sldId id="333" r:id="rId34"/>
    <p:sldId id="298" r:id="rId35"/>
    <p:sldId id="264" r:id="rId36"/>
    <p:sldId id="332" r:id="rId3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2" autoAdjust="0"/>
    <p:restoredTop sz="80530" autoAdjust="0"/>
  </p:normalViewPr>
  <p:slideViewPr>
    <p:cSldViewPr>
      <p:cViewPr varScale="1">
        <p:scale>
          <a:sx n="94" d="100"/>
          <a:sy n="94" d="100"/>
        </p:scale>
        <p:origin x="2094" y="78"/>
      </p:cViewPr>
      <p:guideLst>
        <p:guide orient="horz" pos="2160"/>
        <p:guide pos="2880"/>
      </p:guideLst>
    </p:cSldViewPr>
  </p:slideViewPr>
  <p:outlineViewPr>
    <p:cViewPr>
      <p:scale>
        <a:sx n="33" d="100"/>
        <a:sy n="33" d="100"/>
      </p:scale>
      <p:origin x="0" y="0"/>
    </p:cViewPr>
  </p:outlineViewPr>
  <p:notesTextViewPr>
    <p:cViewPr>
      <p:scale>
        <a:sx n="3" d="2"/>
        <a:sy n="3" d="2"/>
      </p:scale>
      <p:origin x="0" y="0"/>
    </p:cViewPr>
  </p:notesTextViewPr>
  <p:sorterViewPr>
    <p:cViewPr>
      <p:scale>
        <a:sx n="200" d="100"/>
        <a:sy n="200" d="100"/>
      </p:scale>
      <p:origin x="0" y="-18612"/>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76383BC-B203-4F98-AB78-2CB535DB16B6}" type="datetimeFigureOut">
              <a:rPr lang="en-US" smtClean="0"/>
              <a:t>12/12/2015</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527CC5D-E204-4F07-A9DD-1FCEE7FC0E1F}" type="slidenum">
              <a:rPr lang="en-US" smtClean="0"/>
              <a:t>‹#›</a:t>
            </a:fld>
            <a:endParaRPr lang="en-US"/>
          </a:p>
        </p:txBody>
      </p:sp>
    </p:spTree>
    <p:extLst>
      <p:ext uri="{BB962C8B-B14F-4D97-AF65-F5344CB8AC3E}">
        <p14:creationId xmlns:p14="http://schemas.microsoft.com/office/powerpoint/2010/main" val="35305373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2015</a:t>
            </a:r>
            <a:r>
              <a:rPr lang="en-US" baseline="0" dirty="0" smtClean="0"/>
              <a:t> marked the 50</a:t>
            </a:r>
            <a:r>
              <a:rPr lang="en-US" baseline="30000" dirty="0" smtClean="0"/>
              <a:t>th</a:t>
            </a:r>
            <a:r>
              <a:rPr lang="en-US" baseline="0" dirty="0" smtClean="0"/>
              <a:t> anniversary of the Water Lab and also the Water Resources Research Journal </a:t>
            </a:r>
          </a:p>
          <a:p>
            <a:endParaRPr lang="en-US" baseline="0" dirty="0" smtClean="0"/>
          </a:p>
          <a:p>
            <a:r>
              <a:rPr lang="en-US" baseline="0" dirty="0" smtClean="0"/>
              <a:t>I remember Dr. David Stevens saying once is his statists class that back in those days we used to spend a long time in the field collecting data and little time analyzing the little data we get. But today we spend much less time in the field and much more time in analyzing data. </a:t>
            </a:r>
          </a:p>
          <a:p>
            <a:endParaRPr lang="en-US" baseline="0" dirty="0" smtClean="0"/>
          </a:p>
          <a:p>
            <a:r>
              <a:rPr lang="en-US" baseline="0" dirty="0" smtClean="0"/>
              <a:t>This is true not only because we have advances sensors and data collection technology…..</a:t>
            </a:r>
          </a:p>
          <a:p>
            <a:r>
              <a:rPr lang="en-US" baseline="0" dirty="0" smtClean="0"/>
              <a:t>Today we have lots of data sources at different locations </a:t>
            </a:r>
          </a:p>
          <a:p>
            <a:r>
              <a:rPr lang="en-US" baseline="0" dirty="0" smtClean="0"/>
              <a:t>Data suppliers use different terminology, different formats, different structures to organize data </a:t>
            </a:r>
          </a:p>
        </p:txBody>
      </p:sp>
      <p:sp>
        <p:nvSpPr>
          <p:cNvPr id="4" name="Slide Number Placeholder 3"/>
          <p:cNvSpPr>
            <a:spLocks noGrp="1"/>
          </p:cNvSpPr>
          <p:nvPr>
            <p:ph type="sldNum" sz="quarter" idx="10"/>
          </p:nvPr>
        </p:nvSpPr>
        <p:spPr/>
        <p:txBody>
          <a:bodyPr/>
          <a:lstStyle/>
          <a:p>
            <a:fld id="{1527CC5D-E204-4F07-A9DD-1FCEE7FC0E1F}" type="slidenum">
              <a:rPr lang="en-US" smtClean="0"/>
              <a:t>2</a:t>
            </a:fld>
            <a:endParaRPr lang="en-US"/>
          </a:p>
        </p:txBody>
      </p:sp>
    </p:spTree>
    <p:extLst>
      <p:ext uri="{BB962C8B-B14F-4D97-AF65-F5344CB8AC3E}">
        <p14:creationId xmlns:p14="http://schemas.microsoft.com/office/powerpoint/2010/main" val="10417878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Talk</a:t>
            </a:r>
            <a:r>
              <a:rPr lang="en-US" baseline="0" dirty="0" smtClean="0"/>
              <a:t> about testing and demonstrating the WaM-DaM design…</a:t>
            </a:r>
          </a:p>
          <a:p>
            <a:r>
              <a:rPr lang="en-US" baseline="0" dirty="0" smtClean="0"/>
              <a:t>These different data sources are heterogeneous (use different semantics and syntax) , reside at different places, and have different formats ( </a:t>
            </a:r>
            <a:r>
              <a:rPr lang="en-US" baseline="0" dirty="0" err="1" smtClean="0"/>
              <a:t>shapefile</a:t>
            </a:r>
            <a:r>
              <a:rPr lang="en-US" baseline="0" dirty="0" smtClean="0"/>
              <a:t>, WEAP database, txt files) </a:t>
            </a:r>
          </a:p>
          <a:p>
            <a:endParaRPr lang="en-US" baseline="0" dirty="0" smtClean="0"/>
          </a:p>
          <a:p>
            <a:r>
              <a:rPr lang="en-US" baseline="0" dirty="0" smtClean="0"/>
              <a:t>In the next couple of slides, I’ll show results to important data and modeling questions using WaM-DaM  </a:t>
            </a:r>
            <a:endParaRPr lang="en-US" dirty="0"/>
          </a:p>
        </p:txBody>
      </p:sp>
      <p:sp>
        <p:nvSpPr>
          <p:cNvPr id="4" name="Slide Number Placeholder 3"/>
          <p:cNvSpPr>
            <a:spLocks noGrp="1"/>
          </p:cNvSpPr>
          <p:nvPr>
            <p:ph type="sldNum" sz="quarter" idx="10"/>
          </p:nvPr>
        </p:nvSpPr>
        <p:spPr/>
        <p:txBody>
          <a:bodyPr/>
          <a:lstStyle/>
          <a:p>
            <a:fld id="{1527CC5D-E204-4F07-A9DD-1FCEE7FC0E1F}" type="slidenum">
              <a:rPr lang="en-US" smtClean="0"/>
              <a:t>12</a:t>
            </a:fld>
            <a:endParaRPr lang="en-US"/>
          </a:p>
        </p:txBody>
      </p:sp>
    </p:spTree>
    <p:extLst>
      <p:ext uri="{BB962C8B-B14F-4D97-AF65-F5344CB8AC3E}">
        <p14:creationId xmlns:p14="http://schemas.microsoft.com/office/powerpoint/2010/main" val="16385683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After defining the required</a:t>
            </a:r>
            <a:r>
              <a:rPr lang="en-US" baseline="0" dirty="0" smtClean="0"/>
              <a:t> data for WEAP in WaM-DaM, now we can query the required data for WEAP in WaM-DaM to nay project, anywhere</a:t>
            </a:r>
          </a:p>
          <a:p>
            <a:r>
              <a:rPr lang="en-US" baseline="0" dirty="0" smtClean="0"/>
              <a:t>Similarly we can do the same and define data requirements for the SWAT model </a:t>
            </a:r>
            <a:endParaRPr lang="en-US" dirty="0"/>
          </a:p>
        </p:txBody>
      </p:sp>
      <p:sp>
        <p:nvSpPr>
          <p:cNvPr id="4" name="Slide Number Placeholder 3"/>
          <p:cNvSpPr>
            <a:spLocks noGrp="1"/>
          </p:cNvSpPr>
          <p:nvPr>
            <p:ph type="sldNum" sz="quarter" idx="10"/>
          </p:nvPr>
        </p:nvSpPr>
        <p:spPr/>
        <p:txBody>
          <a:bodyPr/>
          <a:lstStyle/>
          <a:p>
            <a:fld id="{1527CC5D-E204-4F07-A9DD-1FCEE7FC0E1F}" type="slidenum">
              <a:rPr lang="en-US" smtClean="0"/>
              <a:t>13</a:t>
            </a:fld>
            <a:endParaRPr lang="en-US"/>
          </a:p>
        </p:txBody>
      </p:sp>
    </p:spTree>
    <p:extLst>
      <p:ext uri="{BB962C8B-B14F-4D97-AF65-F5344CB8AC3E}">
        <p14:creationId xmlns:p14="http://schemas.microsoft.com/office/powerpoint/2010/main" val="22628902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Types in Use Case #1 to search for instances within the boundary of the Upper Bear River. The query result lists 44 Stream Gages, 20 Stream segments, 11 reservoirs, and seven water bodies that are available in WaM-DaM for the upper Bear River Basin boundary that matches the WEAP required Object Types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We can</a:t>
            </a:r>
            <a:r>
              <a:rPr lang="en-US" sz="1200" kern="1200" baseline="0" dirty="0" smtClean="0">
                <a:solidFill>
                  <a:schemeClr val="tx1"/>
                </a:solidFill>
                <a:effectLst/>
                <a:latin typeface="+mn-lt"/>
                <a:ea typeface="+mn-ea"/>
                <a:cs typeface="+mn-cs"/>
              </a:rPr>
              <a:t> use the model to </a:t>
            </a:r>
            <a:r>
              <a:rPr lang="en-US" sz="1200" kern="1200" dirty="0" smtClean="0">
                <a:solidFill>
                  <a:schemeClr val="tx1"/>
                </a:solidFill>
                <a:effectLst/>
                <a:latin typeface="+mn-lt"/>
                <a:ea typeface="+mn-ea"/>
                <a:cs typeface="+mn-cs"/>
              </a:rPr>
              <a:t>search</a:t>
            </a:r>
            <a:r>
              <a:rPr lang="en-US" sz="1200" kern="1200" baseline="0" dirty="0" smtClean="0">
                <a:solidFill>
                  <a:schemeClr val="tx1"/>
                </a:solidFill>
                <a:effectLst/>
                <a:latin typeface="+mn-lt"/>
                <a:ea typeface="+mn-ea"/>
                <a:cs typeface="+mn-cs"/>
              </a:rPr>
              <a:t> for data anywhere. </a:t>
            </a:r>
          </a:p>
          <a:p>
            <a:r>
              <a:rPr lang="en-US" sz="1200" kern="1200" dirty="0" smtClean="0">
                <a:solidFill>
                  <a:schemeClr val="tx1"/>
                </a:solidFill>
                <a:effectLst/>
                <a:latin typeface="+mn-lt"/>
                <a:ea typeface="+mn-ea"/>
                <a:cs typeface="+mn-cs"/>
              </a:rPr>
              <a:t>Mention</a:t>
            </a:r>
            <a:r>
              <a:rPr lang="en-US" sz="1200" kern="1200" baseline="0" dirty="0" smtClean="0">
                <a:solidFill>
                  <a:schemeClr val="tx1"/>
                </a:solidFill>
                <a:effectLst/>
                <a:latin typeface="+mn-lt"/>
                <a:ea typeface="+mn-ea"/>
                <a:cs typeface="+mn-cs"/>
              </a:rPr>
              <a:t> that in a workshop in Tuscaloosa Alabama, I showed the available instances for a WEAP model in that Region </a:t>
            </a:r>
            <a:endParaRPr lang="en-US" dirty="0"/>
          </a:p>
        </p:txBody>
      </p:sp>
      <p:sp>
        <p:nvSpPr>
          <p:cNvPr id="4" name="Slide Number Placeholder 3"/>
          <p:cNvSpPr>
            <a:spLocks noGrp="1"/>
          </p:cNvSpPr>
          <p:nvPr>
            <p:ph type="sldNum" sz="quarter" idx="10"/>
          </p:nvPr>
        </p:nvSpPr>
        <p:spPr/>
        <p:txBody>
          <a:bodyPr/>
          <a:lstStyle/>
          <a:p>
            <a:fld id="{60F63FF8-4BA4-40A3-9A18-5D0575F30BD9}" type="slidenum">
              <a:rPr lang="en-US" smtClean="0"/>
              <a:t>14</a:t>
            </a:fld>
            <a:endParaRPr lang="en-US" dirty="0"/>
          </a:p>
        </p:txBody>
      </p:sp>
    </p:spTree>
    <p:extLst>
      <p:ext uri="{BB962C8B-B14F-4D97-AF65-F5344CB8AC3E}">
        <p14:creationId xmlns:p14="http://schemas.microsoft.com/office/powerpoint/2010/main" val="35686744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Another</a:t>
            </a:r>
            <a:r>
              <a:rPr lang="en-US" baseline="0" dirty="0" smtClean="0"/>
              <a:t> important question is What is the "surface area" of an object type "Reservoir" within a boundary of lat. and long. ? </a:t>
            </a:r>
          </a:p>
          <a:p>
            <a:r>
              <a:rPr lang="en-US" baseline="0" dirty="0" smtClean="0"/>
              <a:t>The table shows the results of the query. There are three instances of Hyrum Reservoir that come from three difference data sources. The use of common vocabulary and registering native vocabulary against them allows us to search different terms like surface area by using the common name. </a:t>
            </a:r>
          </a:p>
          <a:p>
            <a:endParaRPr lang="en-US" baseline="0" dirty="0" smtClean="0"/>
          </a:p>
          <a:p>
            <a:r>
              <a:rPr lang="en-US" baseline="0" dirty="0" smtClean="0"/>
              <a:t>The user can identify discrepancies among the data sources and incorporate them in their model uncertainty </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60F63FF8-4BA4-40A3-9A18-5D0575F30BD9}" type="slidenum">
              <a:rPr lang="en-US" smtClean="0"/>
              <a:t>15</a:t>
            </a:fld>
            <a:endParaRPr lang="en-US" dirty="0"/>
          </a:p>
        </p:txBody>
      </p:sp>
    </p:spTree>
    <p:extLst>
      <p:ext uri="{BB962C8B-B14F-4D97-AF65-F5344CB8AC3E}">
        <p14:creationId xmlns:p14="http://schemas.microsoft.com/office/powerpoint/2010/main" val="24476032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Of course</a:t>
            </a:r>
            <a:r>
              <a:rPr lang="en-US" baseline="0" dirty="0" smtClean="0"/>
              <a:t> users want a friendly way with graphically user interface to import their data. Here I designed a mock up for the data loader. I will use Visual Studio and its Python tool extension to build the GUI to run as an executable on a windows machine. The GUI will connect to a local or remote SQLite WaM-DaM database   </a:t>
            </a:r>
            <a:endParaRPr lang="en-US" dirty="0"/>
          </a:p>
        </p:txBody>
      </p:sp>
      <p:sp>
        <p:nvSpPr>
          <p:cNvPr id="4" name="Slide Number Placeholder 3"/>
          <p:cNvSpPr>
            <a:spLocks noGrp="1"/>
          </p:cNvSpPr>
          <p:nvPr>
            <p:ph type="sldNum" sz="quarter" idx="10"/>
          </p:nvPr>
        </p:nvSpPr>
        <p:spPr/>
        <p:txBody>
          <a:bodyPr/>
          <a:lstStyle/>
          <a:p>
            <a:fld id="{1527CC5D-E204-4F07-A9DD-1FCEE7FC0E1F}" type="slidenum">
              <a:rPr lang="en-US" smtClean="0"/>
              <a:t>16</a:t>
            </a:fld>
            <a:endParaRPr lang="en-US"/>
          </a:p>
        </p:txBody>
      </p:sp>
    </p:spTree>
    <p:extLst>
      <p:ext uri="{BB962C8B-B14F-4D97-AF65-F5344CB8AC3E}">
        <p14:creationId xmlns:p14="http://schemas.microsoft.com/office/powerpoint/2010/main" val="17733373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527CC5D-E204-4F07-A9DD-1FCEE7FC0E1F}" type="slidenum">
              <a:rPr lang="en-US" smtClean="0"/>
              <a:t>18</a:t>
            </a:fld>
            <a:endParaRPr lang="en-US"/>
          </a:p>
        </p:txBody>
      </p:sp>
    </p:spTree>
    <p:extLst>
      <p:ext uri="{BB962C8B-B14F-4D97-AF65-F5344CB8AC3E}">
        <p14:creationId xmlns:p14="http://schemas.microsoft.com/office/powerpoint/2010/main" val="23449112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Research Questions:</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what are the systematic steps to query, transform, and export management data in a reproducible and automated fashion that improve the manual existing and time-consuming steps to answer different water management questions? </a:t>
            </a:r>
            <a:endParaRPr lang="en-US" sz="1200" dirty="0" smtClean="0">
              <a:latin typeface="Arial" panose="020B0604020202020204" pitchFamily="34" charset="0"/>
              <a:cs typeface="Arial" panose="020B0604020202020204" pitchFamily="34" charset="0"/>
            </a:endParaRPr>
          </a:p>
          <a:p>
            <a:endParaRPr lang="en-US" dirty="0"/>
          </a:p>
        </p:txBody>
      </p:sp>
      <p:sp>
        <p:nvSpPr>
          <p:cNvPr id="4" name="Slide Number Placeholder 3"/>
          <p:cNvSpPr>
            <a:spLocks noGrp="1"/>
          </p:cNvSpPr>
          <p:nvPr>
            <p:ph type="sldNum" sz="quarter" idx="10"/>
          </p:nvPr>
        </p:nvSpPr>
        <p:spPr/>
        <p:txBody>
          <a:bodyPr/>
          <a:lstStyle/>
          <a:p>
            <a:fld id="{1527CC5D-E204-4F07-A9DD-1FCEE7FC0E1F}" type="slidenum">
              <a:rPr lang="en-US" smtClean="0"/>
              <a:t>19</a:t>
            </a:fld>
            <a:endParaRPr lang="en-US"/>
          </a:p>
        </p:txBody>
      </p:sp>
    </p:spTree>
    <p:extLst>
      <p:ext uri="{BB962C8B-B14F-4D97-AF65-F5344CB8AC3E}">
        <p14:creationId xmlns:p14="http://schemas.microsoft.com/office/powerpoint/2010/main" val="27324123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Compare results</a:t>
            </a:r>
            <a:r>
              <a:rPr lang="en-US" baseline="0" dirty="0" smtClean="0"/>
              <a:t> of different methods </a:t>
            </a:r>
          </a:p>
          <a:p>
            <a:r>
              <a:rPr lang="en-US" baseline="0" dirty="0" smtClean="0"/>
              <a:t>Re-use the workflows in other study areas </a:t>
            </a:r>
          </a:p>
          <a:p>
            <a:r>
              <a:rPr lang="en-US" baseline="0" dirty="0" smtClean="0"/>
              <a:t>Back up model input data with metadata for transparency</a:t>
            </a:r>
          </a:p>
          <a:p>
            <a:endParaRPr lang="en-US" baseline="0" dirty="0" smtClean="0"/>
          </a:p>
          <a:p>
            <a:r>
              <a:rPr lang="en-US" baseline="0" dirty="0" smtClean="0"/>
              <a:t>The workflow steps are:</a:t>
            </a:r>
          </a:p>
          <a:p>
            <a:pPr marL="285750" marR="0" lvl="0" indent="-285750" algn="l" defTabSz="914400" rtl="0" eaLnBrk="1" fontAlgn="auto" latinLnBrk="0" hangingPunct="1">
              <a:lnSpc>
                <a:spcPct val="100000"/>
              </a:lnSpc>
              <a:spcBef>
                <a:spcPts val="0"/>
              </a:spcBef>
              <a:spcAft>
                <a:spcPts val="0"/>
              </a:spcAft>
              <a:buClrTx/>
              <a:buSzTx/>
              <a:buFontTx/>
              <a:buAutoNum type="romanLcParenR"/>
              <a:tabLst/>
              <a:defRPr/>
            </a:pPr>
            <a:r>
              <a:rPr lang="en-US" sz="1200" kern="1200" dirty="0" smtClean="0">
                <a:solidFill>
                  <a:schemeClr val="tx1"/>
                </a:solidFill>
                <a:effectLst/>
                <a:latin typeface="+mn-lt"/>
                <a:ea typeface="+mn-ea"/>
                <a:cs typeface="+mn-cs"/>
              </a:rPr>
              <a:t>convert the semantics of the extracted data into the required semantics at the destination (name of object and attribute), </a:t>
            </a:r>
          </a:p>
          <a:p>
            <a:pPr marL="285750" marR="0" lvl="0" indent="-285750" algn="l" defTabSz="914400" rtl="0" eaLnBrk="1" fontAlgn="auto" latinLnBrk="0" hangingPunct="1">
              <a:lnSpc>
                <a:spcPct val="100000"/>
              </a:lnSpc>
              <a:spcBef>
                <a:spcPts val="0"/>
              </a:spcBef>
              <a:spcAft>
                <a:spcPts val="0"/>
              </a:spcAft>
              <a:buClrTx/>
              <a:buSzTx/>
              <a:buFontTx/>
              <a:buAutoNum type="romanLcParenR"/>
              <a:tabLst/>
              <a:defRPr/>
            </a:pPr>
            <a:r>
              <a:rPr lang="en-US" sz="1200" kern="1200" dirty="0" smtClean="0">
                <a:solidFill>
                  <a:schemeClr val="tx1"/>
                </a:solidFill>
                <a:effectLst/>
                <a:latin typeface="+mn-lt"/>
                <a:ea typeface="+mn-ea"/>
                <a:cs typeface="+mn-cs"/>
              </a:rPr>
              <a:t>convert the unit, </a:t>
            </a:r>
          </a:p>
          <a:p>
            <a:pPr marL="285750" marR="0" lvl="0" indent="-285750" algn="l" defTabSz="914400" rtl="0" eaLnBrk="1" fontAlgn="auto" latinLnBrk="0" hangingPunct="1">
              <a:lnSpc>
                <a:spcPct val="100000"/>
              </a:lnSpc>
              <a:spcBef>
                <a:spcPts val="0"/>
              </a:spcBef>
              <a:spcAft>
                <a:spcPts val="0"/>
              </a:spcAft>
              <a:buClrTx/>
              <a:buSzTx/>
              <a:buFontTx/>
              <a:buAutoNum type="romanLcParenR"/>
              <a:tabLst/>
              <a:defRPr/>
            </a:pPr>
            <a:r>
              <a:rPr lang="en-US" sz="1200" kern="1200" dirty="0" smtClean="0">
                <a:solidFill>
                  <a:schemeClr val="tx1"/>
                </a:solidFill>
                <a:effectLst/>
                <a:latin typeface="+mn-lt"/>
                <a:ea typeface="+mn-ea"/>
                <a:cs typeface="+mn-cs"/>
              </a:rPr>
              <a:t>restructure the rows and columns of data, </a:t>
            </a:r>
          </a:p>
          <a:p>
            <a:pPr marL="285750" marR="0" lvl="0" indent="-285750" algn="l" defTabSz="914400" rtl="0" eaLnBrk="1" fontAlgn="auto" latinLnBrk="0" hangingPunct="1">
              <a:lnSpc>
                <a:spcPct val="100000"/>
              </a:lnSpc>
              <a:spcBef>
                <a:spcPts val="0"/>
              </a:spcBef>
              <a:spcAft>
                <a:spcPts val="0"/>
              </a:spcAft>
              <a:buClrTx/>
              <a:buSzTx/>
              <a:buFontTx/>
              <a:buAutoNum type="romanLcParenR"/>
              <a:tabLst/>
              <a:defRPr/>
            </a:pPr>
            <a:r>
              <a:rPr lang="en-US" sz="1200" kern="1200" dirty="0" smtClean="0">
                <a:solidFill>
                  <a:schemeClr val="tx1"/>
                </a:solidFill>
                <a:effectLst/>
                <a:latin typeface="+mn-lt"/>
                <a:ea typeface="+mn-ea"/>
                <a:cs typeface="+mn-cs"/>
              </a:rPr>
              <a:t>order of data values (water year or calendar year for time series data),</a:t>
            </a:r>
          </a:p>
          <a:p>
            <a:pPr marL="285750" marR="0" lvl="0" indent="-285750" algn="l" defTabSz="914400" rtl="0" eaLnBrk="1" fontAlgn="auto" latinLnBrk="0" hangingPunct="1">
              <a:lnSpc>
                <a:spcPct val="100000"/>
              </a:lnSpc>
              <a:spcBef>
                <a:spcPts val="0"/>
              </a:spcBef>
              <a:spcAft>
                <a:spcPts val="0"/>
              </a:spcAft>
              <a:buClrTx/>
              <a:buSzTx/>
              <a:buFontTx/>
              <a:buAutoNum type="romanLcParenR"/>
              <a:tabLst/>
              <a:defRPr/>
            </a:pPr>
            <a:r>
              <a:rPr lang="en-US" sz="1200" kern="1200" dirty="0" smtClean="0">
                <a:solidFill>
                  <a:schemeClr val="tx1"/>
                </a:solidFill>
                <a:effectLst/>
                <a:latin typeface="+mn-lt"/>
                <a:ea typeface="+mn-ea"/>
                <a:cs typeface="+mn-cs"/>
              </a:rPr>
              <a:t>reformat date and time, and vi) aggregate or disaggregate data values as required (i.e., convert from daily to monthly or vice versa).</a:t>
            </a:r>
          </a:p>
          <a:p>
            <a:endParaRPr lang="en-US" dirty="0"/>
          </a:p>
        </p:txBody>
      </p:sp>
      <p:sp>
        <p:nvSpPr>
          <p:cNvPr id="4" name="Slide Number Placeholder 3"/>
          <p:cNvSpPr>
            <a:spLocks noGrp="1"/>
          </p:cNvSpPr>
          <p:nvPr>
            <p:ph type="sldNum" sz="quarter" idx="10"/>
          </p:nvPr>
        </p:nvSpPr>
        <p:spPr/>
        <p:txBody>
          <a:bodyPr/>
          <a:lstStyle/>
          <a:p>
            <a:fld id="{1527CC5D-E204-4F07-A9DD-1FCEE7FC0E1F}" type="slidenum">
              <a:rPr lang="en-US" smtClean="0"/>
              <a:t>20</a:t>
            </a:fld>
            <a:endParaRPr lang="en-US"/>
          </a:p>
        </p:txBody>
      </p:sp>
    </p:spTree>
    <p:extLst>
      <p:ext uri="{BB962C8B-B14F-4D97-AF65-F5344CB8AC3E}">
        <p14:creationId xmlns:p14="http://schemas.microsoft.com/office/powerpoint/2010/main" val="313167409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Compare results</a:t>
            </a:r>
            <a:r>
              <a:rPr lang="en-US" baseline="0" dirty="0" smtClean="0"/>
              <a:t> of different methods </a:t>
            </a:r>
          </a:p>
          <a:p>
            <a:r>
              <a:rPr lang="en-US" baseline="0" dirty="0" smtClean="0"/>
              <a:t>Re-use the workflows in other study areas </a:t>
            </a:r>
          </a:p>
          <a:p>
            <a:r>
              <a:rPr lang="en-US" baseline="0" dirty="0" smtClean="0"/>
              <a:t>Back model input data with metadata for transparency</a:t>
            </a:r>
          </a:p>
          <a:p>
            <a:endParaRPr lang="en-US" baseline="0" dirty="0" smtClean="0"/>
          </a:p>
          <a:p>
            <a:r>
              <a:rPr lang="en-US" baseline="0" dirty="0" smtClean="0"/>
              <a:t>The workflow steps are:</a:t>
            </a:r>
          </a:p>
          <a:p>
            <a:pPr marL="285750" marR="0" lvl="0" indent="-285750" algn="l" defTabSz="914400" rtl="0" eaLnBrk="1" fontAlgn="auto" latinLnBrk="0" hangingPunct="1">
              <a:lnSpc>
                <a:spcPct val="100000"/>
              </a:lnSpc>
              <a:spcBef>
                <a:spcPts val="0"/>
              </a:spcBef>
              <a:spcAft>
                <a:spcPts val="0"/>
              </a:spcAft>
              <a:buClrTx/>
              <a:buSzTx/>
              <a:buFontTx/>
              <a:buAutoNum type="romanLcParenR"/>
              <a:tabLst/>
              <a:defRPr/>
            </a:pPr>
            <a:r>
              <a:rPr lang="en-US" sz="1200" kern="1200" dirty="0" smtClean="0">
                <a:solidFill>
                  <a:schemeClr val="tx1"/>
                </a:solidFill>
                <a:effectLst/>
                <a:latin typeface="+mn-lt"/>
                <a:ea typeface="+mn-ea"/>
                <a:cs typeface="+mn-cs"/>
              </a:rPr>
              <a:t>convert the semantics of the extracted data into the required semantics at the destination (name of object and attribute), </a:t>
            </a:r>
          </a:p>
          <a:p>
            <a:pPr marL="285750" marR="0" lvl="0" indent="-285750" algn="l" defTabSz="914400" rtl="0" eaLnBrk="1" fontAlgn="auto" latinLnBrk="0" hangingPunct="1">
              <a:lnSpc>
                <a:spcPct val="100000"/>
              </a:lnSpc>
              <a:spcBef>
                <a:spcPts val="0"/>
              </a:spcBef>
              <a:spcAft>
                <a:spcPts val="0"/>
              </a:spcAft>
              <a:buClrTx/>
              <a:buSzTx/>
              <a:buFontTx/>
              <a:buAutoNum type="romanLcParenR"/>
              <a:tabLst/>
              <a:defRPr/>
            </a:pPr>
            <a:r>
              <a:rPr lang="en-US" sz="1200" kern="1200" dirty="0" smtClean="0">
                <a:solidFill>
                  <a:schemeClr val="tx1"/>
                </a:solidFill>
                <a:effectLst/>
                <a:latin typeface="+mn-lt"/>
                <a:ea typeface="+mn-ea"/>
                <a:cs typeface="+mn-cs"/>
              </a:rPr>
              <a:t>convert the unit, </a:t>
            </a:r>
          </a:p>
          <a:p>
            <a:pPr marL="285750" marR="0" lvl="0" indent="-285750" algn="l" defTabSz="914400" rtl="0" eaLnBrk="1" fontAlgn="auto" latinLnBrk="0" hangingPunct="1">
              <a:lnSpc>
                <a:spcPct val="100000"/>
              </a:lnSpc>
              <a:spcBef>
                <a:spcPts val="0"/>
              </a:spcBef>
              <a:spcAft>
                <a:spcPts val="0"/>
              </a:spcAft>
              <a:buClrTx/>
              <a:buSzTx/>
              <a:buFontTx/>
              <a:buAutoNum type="romanLcParenR"/>
              <a:tabLst/>
              <a:defRPr/>
            </a:pPr>
            <a:r>
              <a:rPr lang="en-US" sz="1200" kern="1200" dirty="0" smtClean="0">
                <a:solidFill>
                  <a:schemeClr val="tx1"/>
                </a:solidFill>
                <a:effectLst/>
                <a:latin typeface="+mn-lt"/>
                <a:ea typeface="+mn-ea"/>
                <a:cs typeface="+mn-cs"/>
              </a:rPr>
              <a:t>restructure the rows and columns of data, </a:t>
            </a:r>
          </a:p>
          <a:p>
            <a:pPr marL="285750" marR="0" lvl="0" indent="-285750" algn="l" defTabSz="914400" rtl="0" eaLnBrk="1" fontAlgn="auto" latinLnBrk="0" hangingPunct="1">
              <a:lnSpc>
                <a:spcPct val="100000"/>
              </a:lnSpc>
              <a:spcBef>
                <a:spcPts val="0"/>
              </a:spcBef>
              <a:spcAft>
                <a:spcPts val="0"/>
              </a:spcAft>
              <a:buClrTx/>
              <a:buSzTx/>
              <a:buFontTx/>
              <a:buAutoNum type="romanLcParenR"/>
              <a:tabLst/>
              <a:defRPr/>
            </a:pPr>
            <a:r>
              <a:rPr lang="en-US" sz="1200" kern="1200" dirty="0" smtClean="0">
                <a:solidFill>
                  <a:schemeClr val="tx1"/>
                </a:solidFill>
                <a:effectLst/>
                <a:latin typeface="+mn-lt"/>
                <a:ea typeface="+mn-ea"/>
                <a:cs typeface="+mn-cs"/>
              </a:rPr>
              <a:t>order of data values (water year or calendar year for time series data),</a:t>
            </a:r>
          </a:p>
          <a:p>
            <a:pPr marL="285750" marR="0" lvl="0" indent="-285750" algn="l" defTabSz="914400" rtl="0" eaLnBrk="1" fontAlgn="auto" latinLnBrk="0" hangingPunct="1">
              <a:lnSpc>
                <a:spcPct val="100000"/>
              </a:lnSpc>
              <a:spcBef>
                <a:spcPts val="0"/>
              </a:spcBef>
              <a:spcAft>
                <a:spcPts val="0"/>
              </a:spcAft>
              <a:buClrTx/>
              <a:buSzTx/>
              <a:buFontTx/>
              <a:buAutoNum type="romanLcParenR"/>
              <a:tabLst/>
              <a:defRPr/>
            </a:pPr>
            <a:r>
              <a:rPr lang="en-US" sz="1200" kern="1200" dirty="0" smtClean="0">
                <a:solidFill>
                  <a:schemeClr val="tx1"/>
                </a:solidFill>
                <a:effectLst/>
                <a:latin typeface="+mn-lt"/>
                <a:ea typeface="+mn-ea"/>
                <a:cs typeface="+mn-cs"/>
              </a:rPr>
              <a:t>reformat date and time, and vi) aggregate or disaggregate data values as required (i.e., convert from daily to monthly or vice versa).</a:t>
            </a:r>
          </a:p>
          <a:p>
            <a:endParaRPr lang="en-US" dirty="0" smtClean="0"/>
          </a:p>
          <a:p>
            <a:r>
              <a:rPr lang="en-US" dirty="0" smtClean="0"/>
              <a:t>I expect to take</a:t>
            </a:r>
            <a:r>
              <a:rPr lang="en-US" baseline="0" dirty="0" smtClean="0"/>
              <a:t> s</a:t>
            </a:r>
            <a:r>
              <a:rPr lang="en-US" dirty="0" smtClean="0"/>
              <a:t>ix months to complete this</a:t>
            </a:r>
            <a:r>
              <a:rPr lang="en-US" baseline="0" dirty="0" smtClean="0"/>
              <a:t> paper </a:t>
            </a:r>
            <a:endParaRPr lang="en-US" dirty="0"/>
          </a:p>
        </p:txBody>
      </p:sp>
      <p:sp>
        <p:nvSpPr>
          <p:cNvPr id="4" name="Slide Number Placeholder 3"/>
          <p:cNvSpPr>
            <a:spLocks noGrp="1"/>
          </p:cNvSpPr>
          <p:nvPr>
            <p:ph type="sldNum" sz="quarter" idx="10"/>
          </p:nvPr>
        </p:nvSpPr>
        <p:spPr/>
        <p:txBody>
          <a:bodyPr/>
          <a:lstStyle/>
          <a:p>
            <a:fld id="{1527CC5D-E204-4F07-A9DD-1FCEE7FC0E1F}" type="slidenum">
              <a:rPr lang="en-US" smtClean="0"/>
              <a:t>21</a:t>
            </a:fld>
            <a:endParaRPr lang="en-US"/>
          </a:p>
        </p:txBody>
      </p:sp>
    </p:spTree>
    <p:extLst>
      <p:ext uri="{BB962C8B-B14F-4D97-AF65-F5344CB8AC3E}">
        <p14:creationId xmlns:p14="http://schemas.microsoft.com/office/powerpoint/2010/main" val="13749859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how to allocate water supplies to meet urban and agriculture demands? </a:t>
            </a:r>
          </a:p>
          <a:p>
            <a:r>
              <a:rPr lang="en-US" sz="1200" kern="1200" dirty="0" smtClean="0">
                <a:solidFill>
                  <a:schemeClr val="tx1"/>
                </a:solidFill>
                <a:effectLst/>
                <a:latin typeface="+mn-lt"/>
                <a:ea typeface="+mn-ea"/>
                <a:cs typeface="+mn-cs"/>
              </a:rPr>
              <a:t>what is the effect of agriculture practices on surface water quality?</a:t>
            </a:r>
            <a:endParaRPr lang="en-US" dirty="0"/>
          </a:p>
        </p:txBody>
      </p:sp>
      <p:sp>
        <p:nvSpPr>
          <p:cNvPr id="4" name="Slide Number Placeholder 3"/>
          <p:cNvSpPr>
            <a:spLocks noGrp="1"/>
          </p:cNvSpPr>
          <p:nvPr>
            <p:ph type="sldNum" sz="quarter" idx="10"/>
          </p:nvPr>
        </p:nvSpPr>
        <p:spPr/>
        <p:txBody>
          <a:bodyPr/>
          <a:lstStyle/>
          <a:p>
            <a:fld id="{1527CC5D-E204-4F07-A9DD-1FCEE7FC0E1F}" type="slidenum">
              <a:rPr lang="en-US" smtClean="0"/>
              <a:t>22</a:t>
            </a:fld>
            <a:endParaRPr lang="en-US"/>
          </a:p>
        </p:txBody>
      </p:sp>
    </p:spTree>
    <p:extLst>
      <p:ext uri="{BB962C8B-B14F-4D97-AF65-F5344CB8AC3E}">
        <p14:creationId xmlns:p14="http://schemas.microsoft.com/office/powerpoint/2010/main" val="2718680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 listed </a:t>
            </a:r>
            <a:r>
              <a:rPr lang="en-US" baseline="0" dirty="0" err="1" smtClean="0"/>
              <a:t>listed</a:t>
            </a:r>
            <a:r>
              <a:rPr lang="en-US" baseline="0" dirty="0" smtClean="0"/>
              <a:t> the most important questions that water resources managers and modelers need WaM-DaM to answer. These questions include:</a:t>
            </a:r>
          </a:p>
          <a:p>
            <a:r>
              <a:rPr lang="en-US" baseline="0" dirty="0" smtClean="0"/>
              <a:t>	1) What are the water management instances and attributes in a geographic and domain area of interest? </a:t>
            </a:r>
          </a:p>
          <a:p>
            <a:r>
              <a:rPr lang="en-US" baseline="0" dirty="0" smtClean="0"/>
              <a:t>	2) How are these instances physically connected to each other? 	</a:t>
            </a:r>
          </a:p>
          <a:p>
            <a:r>
              <a:rPr lang="en-US" baseline="0" dirty="0" smtClean="0"/>
              <a:t>	3) What are the differences between the input data for two model scenarios?	</a:t>
            </a:r>
          </a:p>
          <a:p>
            <a:r>
              <a:rPr lang="en-US" baseline="0" dirty="0" smtClean="0"/>
              <a:t>	4) What data is available to run a particular model in a particular place?</a:t>
            </a:r>
          </a:p>
          <a:p>
            <a:r>
              <a:rPr lang="en-US" baseline="0" dirty="0" smtClean="0"/>
              <a:t> </a:t>
            </a:r>
          </a:p>
          <a:p>
            <a:endParaRPr lang="en-US" dirty="0"/>
          </a:p>
        </p:txBody>
      </p:sp>
      <p:sp>
        <p:nvSpPr>
          <p:cNvPr id="4" name="Slide Number Placeholder 3"/>
          <p:cNvSpPr>
            <a:spLocks noGrp="1"/>
          </p:cNvSpPr>
          <p:nvPr>
            <p:ph type="sldNum" sz="quarter" idx="10"/>
          </p:nvPr>
        </p:nvSpPr>
        <p:spPr/>
        <p:txBody>
          <a:bodyPr/>
          <a:lstStyle/>
          <a:p>
            <a:fld id="{60F63FF8-4BA4-40A3-9A18-5D0575F30BD9}" type="slidenum">
              <a:rPr lang="en-US" smtClean="0"/>
              <a:t>4</a:t>
            </a:fld>
            <a:endParaRPr lang="en-US" dirty="0"/>
          </a:p>
        </p:txBody>
      </p:sp>
    </p:spTree>
    <p:extLst>
      <p:ext uri="{BB962C8B-B14F-4D97-AF65-F5344CB8AC3E}">
        <p14:creationId xmlns:p14="http://schemas.microsoft.com/office/powerpoint/2010/main" val="9867238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527CC5D-E204-4F07-A9DD-1FCEE7FC0E1F}" type="slidenum">
              <a:rPr lang="en-US" smtClean="0"/>
              <a:t>24</a:t>
            </a:fld>
            <a:endParaRPr lang="en-US"/>
          </a:p>
        </p:txBody>
      </p:sp>
    </p:spTree>
    <p:extLst>
      <p:ext uri="{BB962C8B-B14F-4D97-AF65-F5344CB8AC3E}">
        <p14:creationId xmlns:p14="http://schemas.microsoft.com/office/powerpoint/2010/main" val="216242993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A recent performance audit by the Utah Legislature underscored the importance of indoor and outdoor water conservation and policy choices to meet the State’s water conservation goal.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audit also underscored the importance of reducing the per capital water consumption beyond the States goal to avoid the development of future expensive infrastructure projects.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smtClean="0">
                <a:solidFill>
                  <a:schemeClr val="tx1"/>
                </a:solidFill>
                <a:latin typeface="+mn-lt"/>
                <a:ea typeface="+mn-ea"/>
                <a:cs typeface="+mn-cs"/>
              </a:rPr>
              <a:t>Utah will need to spend $33 billion over the next several decades to repair existing water systems and add additional supply.</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On the energy conservation side, Salt Lake City set a goal to reduce energy consumption by 70% by 2050</a:t>
            </a:r>
            <a:endParaRPr lang="en-US" dirty="0" smtClean="0"/>
          </a:p>
          <a:p>
            <a:r>
              <a:rPr lang="en-US" sz="1200" b="0" i="0" u="none" strike="noStrike" kern="1200" baseline="0" dirty="0" smtClean="0">
                <a:solidFill>
                  <a:schemeClr val="tx1"/>
                </a:solidFill>
                <a:latin typeface="+mn-lt"/>
                <a:ea typeface="+mn-ea"/>
                <a:cs typeface="+mn-cs"/>
              </a:rPr>
              <a:t>Nationally energy utilities spent  45 billion </a:t>
            </a:r>
            <a:r>
              <a:rPr lang="en-US" sz="1200" b="0" i="0" u="none" strike="noStrike" kern="1200" baseline="0" dirty="0" err="1" smtClean="0">
                <a:solidFill>
                  <a:schemeClr val="tx1"/>
                </a:solidFill>
                <a:latin typeface="+mn-lt"/>
                <a:ea typeface="+mn-ea"/>
                <a:cs typeface="+mn-cs"/>
              </a:rPr>
              <a:t>dollors</a:t>
            </a:r>
            <a:r>
              <a:rPr lang="en-US" sz="1200" b="0" i="0" u="none" strike="noStrike" kern="1200" baseline="0" dirty="0" smtClean="0">
                <a:solidFill>
                  <a:schemeClr val="tx1"/>
                </a:solidFill>
                <a:latin typeface="+mn-lt"/>
                <a:ea typeface="+mn-ea"/>
                <a:cs typeface="+mn-cs"/>
              </a:rPr>
              <a:t> on conservation between 1989 and 2010</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smtClean="0">
                <a:solidFill>
                  <a:schemeClr val="tx1"/>
                </a:solidFill>
                <a:latin typeface="+mn-lt"/>
                <a:ea typeface="+mn-ea"/>
                <a:cs typeface="+mn-cs"/>
              </a:rPr>
              <a:t>Can both water and energy utilities collaborate to conserve both resources at the same time?</a:t>
            </a:r>
          </a:p>
          <a:p>
            <a:endParaRPr lang="en-US" dirty="0"/>
          </a:p>
        </p:txBody>
      </p:sp>
      <p:sp>
        <p:nvSpPr>
          <p:cNvPr id="4" name="Slide Number Placeholder 3"/>
          <p:cNvSpPr>
            <a:spLocks noGrp="1"/>
          </p:cNvSpPr>
          <p:nvPr>
            <p:ph type="sldNum" sz="quarter" idx="10"/>
          </p:nvPr>
        </p:nvSpPr>
        <p:spPr/>
        <p:txBody>
          <a:bodyPr/>
          <a:lstStyle/>
          <a:p>
            <a:fld id="{1527CC5D-E204-4F07-A9DD-1FCEE7FC0E1F}" type="slidenum">
              <a:rPr lang="en-US" smtClean="0"/>
              <a:t>25</a:t>
            </a:fld>
            <a:endParaRPr lang="en-US"/>
          </a:p>
        </p:txBody>
      </p:sp>
    </p:spTree>
    <p:extLst>
      <p:ext uri="{BB962C8B-B14F-4D97-AF65-F5344CB8AC3E}">
        <p14:creationId xmlns:p14="http://schemas.microsoft.com/office/powerpoint/2010/main" val="5765482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21C5485B-4BB9-4E34-BB45-2FACE3D29B12}" type="slidenum">
              <a:rPr lang="en-US" altLang="en-US" smtClean="0"/>
              <a:pPr>
                <a:defRPr/>
              </a:pPr>
              <a:t>26</a:t>
            </a:fld>
            <a:endParaRPr lang="en-US" altLang="en-US"/>
          </a:p>
        </p:txBody>
      </p:sp>
    </p:spTree>
    <p:extLst>
      <p:ext uri="{BB962C8B-B14F-4D97-AF65-F5344CB8AC3E}">
        <p14:creationId xmlns:p14="http://schemas.microsoft.com/office/powerpoint/2010/main" val="68319234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a:t>
            </a:r>
            <a:r>
              <a:rPr lang="en-US" baseline="0" dirty="0" smtClean="0"/>
              <a:t> explain the size of the problem (scenarios and decision variables)</a:t>
            </a:r>
          </a:p>
          <a:p>
            <a:endParaRPr lang="en-US" dirty="0" smtClean="0"/>
          </a:p>
          <a:p>
            <a:r>
              <a:rPr lang="en-US" dirty="0" smtClean="0"/>
              <a:t>Which</a:t>
            </a:r>
            <a:r>
              <a:rPr lang="en-US" baseline="0" dirty="0" smtClean="0"/>
              <a:t> one has more effect on execution time, the number of decision variables or the number of scenarios?</a:t>
            </a:r>
            <a:r>
              <a:rPr lang="en-US" baseline="0" dirty="0"/>
              <a:t> </a:t>
            </a:r>
            <a:r>
              <a:rPr lang="en-US" baseline="0" dirty="0" smtClean="0"/>
              <a:t>the answer allows us to exploit the factor that has the least effect to the max potential. Then find away to exploit the second factor more wisely (e.g., use larger steps between its values) or avoid too low or two high values that are not realistic  </a:t>
            </a:r>
          </a:p>
          <a:p>
            <a:endParaRPr lang="en-US" baseline="0" dirty="0" smtClean="0"/>
          </a:p>
        </p:txBody>
      </p:sp>
      <p:sp>
        <p:nvSpPr>
          <p:cNvPr id="4" name="Slide Number Placeholder 3"/>
          <p:cNvSpPr>
            <a:spLocks noGrp="1"/>
          </p:cNvSpPr>
          <p:nvPr>
            <p:ph type="sldNum" sz="quarter" idx="10"/>
          </p:nvPr>
        </p:nvSpPr>
        <p:spPr/>
        <p:txBody>
          <a:bodyPr/>
          <a:lstStyle/>
          <a:p>
            <a:fld id="{1527CC5D-E204-4F07-A9DD-1FCEE7FC0E1F}" type="slidenum">
              <a:rPr lang="en-US" smtClean="0"/>
              <a:t>27</a:t>
            </a:fld>
            <a:endParaRPr lang="en-US"/>
          </a:p>
        </p:txBody>
      </p:sp>
    </p:spTree>
    <p:extLst>
      <p:ext uri="{BB962C8B-B14F-4D97-AF65-F5344CB8AC3E}">
        <p14:creationId xmlns:p14="http://schemas.microsoft.com/office/powerpoint/2010/main" val="117459583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Preliminary results show that the first option</a:t>
            </a:r>
            <a:r>
              <a:rPr lang="en-US" baseline="0" dirty="0" smtClean="0"/>
              <a:t> doesn’t decrease the execution time due to expensive communications between the Master and Worker to report optimal solutions </a:t>
            </a:r>
          </a:p>
          <a:p>
            <a:endParaRPr lang="en-US" baseline="0" dirty="0" smtClean="0"/>
          </a:p>
          <a:p>
            <a:r>
              <a:rPr lang="en-US" baseline="0" dirty="0" smtClean="0"/>
              <a:t>Preliminary results of the second option showed a cut in half of the execution time for two processors but this time doesn’t decrease anymore after increasing the cores beyond two processors. It turns out that setting up the independent scenarios in GAMS runs in sequence. Setting up each model takes about the time to solve the model </a:t>
            </a:r>
            <a:endParaRPr lang="en-US" dirty="0"/>
          </a:p>
        </p:txBody>
      </p:sp>
      <p:sp>
        <p:nvSpPr>
          <p:cNvPr id="4" name="Slide Number Placeholder 3"/>
          <p:cNvSpPr>
            <a:spLocks noGrp="1"/>
          </p:cNvSpPr>
          <p:nvPr>
            <p:ph type="sldNum" sz="quarter" idx="10"/>
          </p:nvPr>
        </p:nvSpPr>
        <p:spPr/>
        <p:txBody>
          <a:bodyPr/>
          <a:lstStyle/>
          <a:p>
            <a:fld id="{1527CC5D-E204-4F07-A9DD-1FCEE7FC0E1F}" type="slidenum">
              <a:rPr lang="en-US" smtClean="0"/>
              <a:t>28</a:t>
            </a:fld>
            <a:endParaRPr lang="en-US"/>
          </a:p>
        </p:txBody>
      </p:sp>
    </p:spTree>
    <p:extLst>
      <p:ext uri="{BB962C8B-B14F-4D97-AF65-F5344CB8AC3E}">
        <p14:creationId xmlns:p14="http://schemas.microsoft.com/office/powerpoint/2010/main" val="306494591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latin typeface="Arial" panose="020B0604020202020204" pitchFamily="34" charset="0"/>
                <a:cs typeface="Arial" panose="020B0604020202020204" pitchFamily="34" charset="0"/>
              </a:rPr>
              <a:t>Targeted and collaborative conservation is cheaper and faster to meet targets </a:t>
            </a:r>
            <a:endParaRPr lang="en-US" sz="1200" dirty="0" smtClean="0">
              <a:solidFill>
                <a:srgbClr val="7030A0"/>
              </a:solidFill>
              <a:latin typeface="Arial" panose="020B0604020202020204" pitchFamily="34" charset="0"/>
              <a:cs typeface="Arial" panose="020B0604020202020204"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solidFill>
                  <a:srgbClr val="7030A0"/>
                </a:solidFill>
                <a:latin typeface="Arial" panose="020B0604020202020204" pitchFamily="34" charset="0"/>
                <a:cs typeface="Arial" panose="020B0604020202020204" pitchFamily="34" charset="0"/>
              </a:rPr>
              <a:t>It cost $180,000 to implement 1,500 actions to reduce water and energy uses by 15%</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solidFill>
                  <a:srgbClr val="7030A0"/>
                </a:solidFill>
                <a:latin typeface="Arial" panose="020B0604020202020204" pitchFamily="34" charset="0"/>
                <a:cs typeface="Arial" panose="020B0604020202020204" pitchFamily="34" charset="0"/>
              </a:rPr>
              <a:t>It cost $650,000 to implement 3,500 actions to reduce water and energy uses by 15%</a:t>
            </a:r>
          </a:p>
          <a:p>
            <a:endParaRPr lang="en-US" dirty="0"/>
          </a:p>
        </p:txBody>
      </p:sp>
      <p:sp>
        <p:nvSpPr>
          <p:cNvPr id="4" name="Slide Number Placeholder 3"/>
          <p:cNvSpPr>
            <a:spLocks noGrp="1"/>
          </p:cNvSpPr>
          <p:nvPr>
            <p:ph type="sldNum" sz="quarter" idx="10"/>
          </p:nvPr>
        </p:nvSpPr>
        <p:spPr/>
        <p:txBody>
          <a:bodyPr/>
          <a:lstStyle/>
          <a:p>
            <a:fld id="{1527CC5D-E204-4F07-A9DD-1FCEE7FC0E1F}" type="slidenum">
              <a:rPr lang="en-US" smtClean="0"/>
              <a:t>29</a:t>
            </a:fld>
            <a:endParaRPr lang="en-US"/>
          </a:p>
        </p:txBody>
      </p:sp>
    </p:spTree>
    <p:extLst>
      <p:ext uri="{BB962C8B-B14F-4D97-AF65-F5344CB8AC3E}">
        <p14:creationId xmlns:p14="http://schemas.microsoft.com/office/powerpoint/2010/main" val="409907456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527CC5D-E204-4F07-A9DD-1FCEE7FC0E1F}" type="slidenum">
              <a:rPr lang="en-US" smtClean="0"/>
              <a:t>34</a:t>
            </a:fld>
            <a:endParaRPr lang="en-US"/>
          </a:p>
        </p:txBody>
      </p:sp>
    </p:spTree>
    <p:extLst>
      <p:ext uri="{BB962C8B-B14F-4D97-AF65-F5344CB8AC3E}">
        <p14:creationId xmlns:p14="http://schemas.microsoft.com/office/powerpoint/2010/main" val="208148794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green circle in the middle represents the average value which is widely used to model water and energy linkages. But in our study we want to exploit this heterogeneity by targeting the high users first  </a:t>
            </a:r>
            <a:endParaRPr lang="en-US" dirty="0"/>
          </a:p>
        </p:txBody>
      </p:sp>
      <p:sp>
        <p:nvSpPr>
          <p:cNvPr id="4" name="Slide Number Placeholder 3"/>
          <p:cNvSpPr>
            <a:spLocks noGrp="1"/>
          </p:cNvSpPr>
          <p:nvPr>
            <p:ph type="sldNum" sz="quarter" idx="10"/>
          </p:nvPr>
        </p:nvSpPr>
        <p:spPr/>
        <p:txBody>
          <a:bodyPr/>
          <a:lstStyle/>
          <a:p>
            <a:pPr>
              <a:defRPr/>
            </a:pPr>
            <a:fld id="{21C5485B-4BB9-4E34-BB45-2FACE3D29B12}" type="slidenum">
              <a:rPr lang="en-US" altLang="en-US" smtClean="0"/>
              <a:pPr>
                <a:defRPr/>
              </a:pPr>
              <a:t>36</a:t>
            </a:fld>
            <a:endParaRPr lang="en-US" altLang="en-US"/>
          </a:p>
        </p:txBody>
      </p:sp>
    </p:spTree>
    <p:extLst>
      <p:ext uri="{BB962C8B-B14F-4D97-AF65-F5344CB8AC3E}">
        <p14:creationId xmlns:p14="http://schemas.microsoft.com/office/powerpoint/2010/main" val="19598921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latin typeface="Arial" panose="020B0604020202020204" pitchFamily="34" charset="0"/>
                <a:cs typeface="Arial" panose="020B0604020202020204" pitchFamily="34" charset="0"/>
              </a:rPr>
              <a:t>For each part,</a:t>
            </a:r>
            <a:r>
              <a:rPr lang="en-US" sz="1200" baseline="0" dirty="0" smtClean="0">
                <a:latin typeface="Arial" panose="020B0604020202020204" pitchFamily="34" charset="0"/>
                <a:cs typeface="Arial" panose="020B0604020202020204" pitchFamily="34" charset="0"/>
              </a:rPr>
              <a:t> I will talk about the </a:t>
            </a:r>
            <a:r>
              <a:rPr lang="en-US" sz="1200" dirty="0" smtClean="0">
                <a:latin typeface="Arial" panose="020B0604020202020204" pitchFamily="34" charset="0"/>
                <a:cs typeface="Arial" panose="020B0604020202020204" pitchFamily="34" charset="0"/>
              </a:rPr>
              <a:t>Motivation, Methods and Results</a:t>
            </a:r>
            <a:r>
              <a:rPr lang="en-US" sz="1200" baseline="0" dirty="0" smtClean="0">
                <a:latin typeface="Arial" panose="020B0604020202020204" pitchFamily="34" charset="0"/>
                <a:cs typeface="Arial" panose="020B0604020202020204" pitchFamily="34" charset="0"/>
              </a:rPr>
              <a:t> and Benefits of the work </a:t>
            </a:r>
            <a:endParaRPr lang="en-US" sz="1200" dirty="0" smtClean="0">
              <a:latin typeface="Arial" panose="020B0604020202020204" pitchFamily="34" charset="0"/>
              <a:cs typeface="Arial" panose="020B0604020202020204" pitchFamily="34" charset="0"/>
            </a:endParaRPr>
          </a:p>
          <a:p>
            <a:endParaRPr lang="en-US" dirty="0"/>
          </a:p>
        </p:txBody>
      </p:sp>
      <p:sp>
        <p:nvSpPr>
          <p:cNvPr id="4" name="Slide Number Placeholder 3"/>
          <p:cNvSpPr>
            <a:spLocks noGrp="1"/>
          </p:cNvSpPr>
          <p:nvPr>
            <p:ph type="sldNum" sz="quarter" idx="10"/>
          </p:nvPr>
        </p:nvSpPr>
        <p:spPr/>
        <p:txBody>
          <a:bodyPr/>
          <a:lstStyle/>
          <a:p>
            <a:fld id="{1527CC5D-E204-4F07-A9DD-1FCEE7FC0E1F}" type="slidenum">
              <a:rPr lang="en-US" smtClean="0"/>
              <a:t>5</a:t>
            </a:fld>
            <a:endParaRPr lang="en-US"/>
          </a:p>
        </p:txBody>
      </p:sp>
    </p:spTree>
    <p:extLst>
      <p:ext uri="{BB962C8B-B14F-4D97-AF65-F5344CB8AC3E}">
        <p14:creationId xmlns:p14="http://schemas.microsoft.com/office/powerpoint/2010/main" val="7094969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527CC5D-E204-4F07-A9DD-1FCEE7FC0E1F}" type="slidenum">
              <a:rPr lang="en-US" smtClean="0"/>
              <a:t>6</a:t>
            </a:fld>
            <a:endParaRPr lang="en-US"/>
          </a:p>
        </p:txBody>
      </p:sp>
    </p:spTree>
    <p:extLst>
      <p:ext uri="{BB962C8B-B14F-4D97-AF65-F5344CB8AC3E}">
        <p14:creationId xmlns:p14="http://schemas.microsoft.com/office/powerpoint/2010/main" val="41947003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u="sng" kern="1200" dirty="0" smtClean="0">
                <a:solidFill>
                  <a:schemeClr val="tx1"/>
                </a:solidFill>
                <a:effectLst/>
                <a:latin typeface="+mn-lt"/>
                <a:ea typeface="+mn-ea"/>
                <a:cs typeface="+mn-cs"/>
              </a:rPr>
              <a:t>Research Questions:</a:t>
            </a:r>
          </a:p>
          <a:p>
            <a:r>
              <a:rPr lang="en-US" sz="1200" u="sng" kern="1200" dirty="0" smtClean="0">
                <a:solidFill>
                  <a:schemeClr val="tx1"/>
                </a:solidFill>
                <a:effectLst/>
                <a:latin typeface="+mn-lt"/>
                <a:ea typeface="+mn-ea"/>
                <a:cs typeface="+mn-cs"/>
              </a:rPr>
              <a:t>what is the data structure that can integrate disparate and heterogeneous data for systems-water-management to answer important data questions for models across data sources in a consistent and automated fashion? </a:t>
            </a:r>
            <a:endParaRPr lang="en-US" dirty="0"/>
          </a:p>
        </p:txBody>
      </p:sp>
      <p:sp>
        <p:nvSpPr>
          <p:cNvPr id="4" name="Slide Number Placeholder 3"/>
          <p:cNvSpPr>
            <a:spLocks noGrp="1"/>
          </p:cNvSpPr>
          <p:nvPr>
            <p:ph type="sldNum" sz="quarter" idx="10"/>
          </p:nvPr>
        </p:nvSpPr>
        <p:spPr/>
        <p:txBody>
          <a:bodyPr/>
          <a:lstStyle/>
          <a:p>
            <a:fld id="{1527CC5D-E204-4F07-A9DD-1FCEE7FC0E1F}" type="slidenum">
              <a:rPr lang="en-US" smtClean="0"/>
              <a:t>7</a:t>
            </a:fld>
            <a:endParaRPr lang="en-US"/>
          </a:p>
        </p:txBody>
      </p:sp>
    </p:spTree>
    <p:extLst>
      <p:ext uri="{BB962C8B-B14F-4D97-AF65-F5344CB8AC3E}">
        <p14:creationId xmlns:p14="http://schemas.microsoft.com/office/powerpoint/2010/main" val="30928404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Researchers</a:t>
            </a:r>
            <a:r>
              <a:rPr lang="en-US" baseline="0" dirty="0" smtClean="0"/>
              <a:t> and managers want to re-use existing generic user interface and data management systems to work for their models.</a:t>
            </a:r>
          </a:p>
          <a:p>
            <a:endParaRPr lang="en-US" baseline="0" dirty="0" smtClean="0"/>
          </a:p>
          <a:p>
            <a:r>
              <a:rPr lang="en-US" baseline="0" dirty="0" smtClean="0"/>
              <a:t>Researchers mostly spend their time on developing their algorithms or models. They rarely spend time to develop new database or user interface for their models.</a:t>
            </a:r>
          </a:p>
          <a:p>
            <a:endParaRPr lang="en-US" baseline="0" dirty="0" smtClean="0"/>
          </a:p>
          <a:p>
            <a:r>
              <a:rPr lang="en-US" baseline="0" dirty="0" smtClean="0"/>
              <a:t>Providing a generic database and user interface can allow users to hook their models to these tools </a:t>
            </a:r>
          </a:p>
          <a:p>
            <a:endParaRPr lang="en-US" baseline="0" dirty="0" smtClean="0"/>
          </a:p>
          <a:p>
            <a:r>
              <a:rPr lang="en-US" baseline="0" dirty="0" smtClean="0"/>
              <a:t>Mention </a:t>
            </a:r>
            <a:r>
              <a:rPr lang="en-US" baseline="0" dirty="0" err="1" smtClean="0"/>
              <a:t>HydroPlatform</a:t>
            </a:r>
            <a:r>
              <a:rPr lang="en-US" baseline="0" dirty="0" smtClean="0"/>
              <a:t> as the pioneering software in this regard </a:t>
            </a:r>
          </a:p>
          <a:p>
            <a:endParaRPr lang="en-US" baseline="0" dirty="0" smtClean="0"/>
          </a:p>
          <a:p>
            <a:r>
              <a:rPr lang="en-US" baseline="0" dirty="0" smtClean="0"/>
              <a:t>Users spend up to 70% of their time in preparing data for their models </a:t>
            </a:r>
          </a:p>
        </p:txBody>
      </p:sp>
      <p:sp>
        <p:nvSpPr>
          <p:cNvPr id="4" name="Slide Number Placeholder 3"/>
          <p:cNvSpPr>
            <a:spLocks noGrp="1"/>
          </p:cNvSpPr>
          <p:nvPr>
            <p:ph type="sldNum" sz="quarter" idx="10"/>
          </p:nvPr>
        </p:nvSpPr>
        <p:spPr/>
        <p:txBody>
          <a:bodyPr/>
          <a:lstStyle/>
          <a:p>
            <a:fld id="{1527CC5D-E204-4F07-A9DD-1FCEE7FC0E1F}" type="slidenum">
              <a:rPr lang="en-US" smtClean="0"/>
              <a:t>8</a:t>
            </a:fld>
            <a:endParaRPr lang="en-US"/>
          </a:p>
        </p:txBody>
      </p:sp>
    </p:spTree>
    <p:extLst>
      <p:ext uri="{BB962C8B-B14F-4D97-AF65-F5344CB8AC3E}">
        <p14:creationId xmlns:p14="http://schemas.microsoft.com/office/powerpoint/2010/main" val="36984486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In developing WaM-DaM, we reviewed the 30 existing systems shown in the table on slide 4 to see how the systems organize their data in time, space, and data formats</a:t>
            </a:r>
          </a:p>
          <a:p>
            <a:endParaRPr lang="en-US" baseline="0" dirty="0" smtClean="0"/>
          </a:p>
          <a:p>
            <a:r>
              <a:rPr lang="en-US" sz="1200" b="0" i="0" u="none" strike="noStrike" kern="1200" baseline="0" dirty="0" smtClean="0">
                <a:solidFill>
                  <a:schemeClr val="tx1"/>
                </a:solidFill>
                <a:effectLst/>
                <a:latin typeface="+mn-lt"/>
                <a:ea typeface="+mn-ea"/>
                <a:cs typeface="+mn-cs"/>
              </a:rPr>
              <a:t>We found eight common features </a:t>
            </a:r>
            <a:r>
              <a:rPr lang="en-US" sz="1200" b="0" i="0" u="none" strike="noStrike" kern="1200" dirty="0" smtClean="0">
                <a:solidFill>
                  <a:schemeClr val="tx1"/>
                </a:solidFill>
                <a:effectLst/>
                <a:latin typeface="+mn-lt"/>
                <a:ea typeface="+mn-ea"/>
                <a:cs typeface="+mn-cs"/>
              </a:rPr>
              <a:t>across these systems</a:t>
            </a:r>
          </a:p>
          <a:p>
            <a:r>
              <a:rPr lang="en-US" sz="1200" b="0" i="0" u="none" strike="noStrike" kern="1200" dirty="0" smtClean="0">
                <a:solidFill>
                  <a:schemeClr val="tx1"/>
                </a:solidFill>
                <a:effectLst/>
                <a:latin typeface="+mn-lt"/>
                <a:ea typeface="+mn-ea"/>
                <a:cs typeface="+mn-cs"/>
              </a:rPr>
              <a:t>1. Flexible and extensible:</a:t>
            </a:r>
            <a:r>
              <a:rPr lang="en-US" dirty="0" smtClean="0"/>
              <a:t> </a:t>
            </a:r>
            <a:r>
              <a:rPr lang="en-US" sz="1200" b="0" i="0" u="none" strike="noStrike" kern="1200" dirty="0" smtClean="0">
                <a:solidFill>
                  <a:schemeClr val="tx1"/>
                </a:solidFill>
                <a:effectLst/>
                <a:latin typeface="+mn-lt"/>
                <a:ea typeface="+mn-ea"/>
                <a:cs typeface="+mn-cs"/>
              </a:rPr>
              <a:t>allows users to define new user customized objects and then create instances</a:t>
            </a:r>
          </a:p>
          <a:p>
            <a:r>
              <a:rPr lang="en-US" sz="1200" b="0" i="0" u="none" strike="noStrike" kern="1200" dirty="0" smtClean="0">
                <a:solidFill>
                  <a:schemeClr val="tx1"/>
                </a:solidFill>
                <a:effectLst/>
                <a:latin typeface="+mn-lt"/>
                <a:ea typeface="+mn-ea"/>
                <a:cs typeface="+mn-cs"/>
              </a:rPr>
              <a:t>2. Networks:</a:t>
            </a:r>
            <a:r>
              <a:rPr lang="en-US" dirty="0" smtClean="0"/>
              <a:t> </a:t>
            </a:r>
            <a:r>
              <a:rPr lang="en-US" sz="1200" b="0" i="0" u="none" strike="noStrike" kern="1200" dirty="0" smtClean="0">
                <a:solidFill>
                  <a:schemeClr val="tx1"/>
                </a:solidFill>
                <a:effectLst/>
                <a:latin typeface="+mn-lt"/>
                <a:ea typeface="+mn-ea"/>
                <a:cs typeface="+mn-cs"/>
              </a:rPr>
              <a:t>represents connectivity between water system components</a:t>
            </a:r>
          </a:p>
          <a:p>
            <a:r>
              <a:rPr lang="en-US" sz="1200" b="0" i="0" u="none" strike="noStrike" kern="1200" dirty="0" smtClean="0">
                <a:solidFill>
                  <a:schemeClr val="tx1"/>
                </a:solidFill>
                <a:effectLst/>
                <a:latin typeface="+mn-lt"/>
                <a:ea typeface="+mn-ea"/>
                <a:cs typeface="+mn-cs"/>
              </a:rPr>
              <a:t>3. Scenarios:</a:t>
            </a:r>
            <a:r>
              <a:rPr lang="en-US" dirty="0" smtClean="0"/>
              <a:t> </a:t>
            </a:r>
            <a:r>
              <a:rPr lang="en-US" sz="1200" b="0" i="0" u="none" strike="noStrike" kern="1200" dirty="0" smtClean="0">
                <a:solidFill>
                  <a:schemeClr val="tx1"/>
                </a:solidFill>
                <a:effectLst/>
                <a:latin typeface="+mn-lt"/>
                <a:ea typeface="+mn-ea"/>
                <a:cs typeface="+mn-cs"/>
              </a:rPr>
              <a:t>supports data changes in networks due to management alternatives</a:t>
            </a:r>
          </a:p>
          <a:p>
            <a:r>
              <a:rPr lang="en-US" sz="1200" b="0" i="0" u="none" strike="noStrike" kern="1200" dirty="0" smtClean="0">
                <a:solidFill>
                  <a:schemeClr val="tx1"/>
                </a:solidFill>
                <a:effectLst/>
                <a:latin typeface="+mn-lt"/>
                <a:ea typeface="+mn-ea"/>
                <a:cs typeface="+mn-cs"/>
              </a:rPr>
              <a:t>4. Relational and conditional query</a:t>
            </a:r>
            <a:r>
              <a:rPr lang="en-US" dirty="0" smtClean="0"/>
              <a:t> </a:t>
            </a:r>
            <a:r>
              <a:rPr lang="en-US" sz="1200" b="0" i="0" u="none" strike="noStrike" kern="1200" dirty="0" smtClean="0">
                <a:solidFill>
                  <a:schemeClr val="tx1"/>
                </a:solidFill>
                <a:effectLst/>
                <a:latin typeface="+mn-lt"/>
                <a:ea typeface="+mn-ea"/>
                <a:cs typeface="+mn-cs"/>
              </a:rPr>
              <a:t>supports conditional data queries. Conditional queries are important</a:t>
            </a:r>
            <a:r>
              <a:rPr lang="en-US" sz="1200" b="0" i="0" u="none" strike="noStrike" kern="1200" baseline="0" dirty="0" smtClean="0">
                <a:solidFill>
                  <a:schemeClr val="tx1"/>
                </a:solidFill>
                <a:effectLst/>
                <a:latin typeface="+mn-lt"/>
                <a:ea typeface="+mn-ea"/>
                <a:cs typeface="+mn-cs"/>
              </a:rPr>
              <a:t> to export pieces of data to others models </a:t>
            </a:r>
            <a:endParaRPr lang="en-US" sz="1200" b="0" i="0" u="none" strike="noStrike" kern="1200" dirty="0" smtClean="0">
              <a:solidFill>
                <a:schemeClr val="tx1"/>
              </a:solidFill>
              <a:effectLst/>
              <a:latin typeface="+mn-lt"/>
              <a:ea typeface="+mn-ea"/>
              <a:cs typeface="+mn-cs"/>
            </a:endParaRPr>
          </a:p>
          <a:p>
            <a:r>
              <a:rPr lang="en-US" sz="1200" b="0" i="0" u="none" strike="noStrike" kern="1200" dirty="0" smtClean="0">
                <a:solidFill>
                  <a:schemeClr val="tx1"/>
                </a:solidFill>
                <a:effectLst/>
                <a:latin typeface="+mn-lt"/>
                <a:ea typeface="+mn-ea"/>
                <a:cs typeface="+mn-cs"/>
              </a:rPr>
              <a:t>5. Dynamic controlled vocabulary:</a:t>
            </a:r>
            <a:r>
              <a:rPr lang="en-US" dirty="0" smtClean="0"/>
              <a:t> </a:t>
            </a:r>
            <a:r>
              <a:rPr lang="en-US" sz="1200" b="0" i="0" u="none" strike="noStrike" kern="1200" dirty="0" smtClean="0">
                <a:solidFill>
                  <a:schemeClr val="tx1"/>
                </a:solidFill>
                <a:effectLst/>
                <a:latin typeface="+mn-lt"/>
                <a:ea typeface="+mn-ea"/>
                <a:cs typeface="+mn-cs"/>
              </a:rPr>
              <a:t>allows users to define vocabulary to control descriptive terms used</a:t>
            </a:r>
          </a:p>
          <a:p>
            <a:r>
              <a:rPr lang="en-US" sz="1200" b="0" i="0" u="none" strike="noStrike" kern="1200" dirty="0" smtClean="0">
                <a:solidFill>
                  <a:schemeClr val="tx1"/>
                </a:solidFill>
                <a:effectLst/>
                <a:latin typeface="+mn-lt"/>
                <a:ea typeface="+mn-ea"/>
                <a:cs typeface="+mn-cs"/>
              </a:rPr>
              <a:t>6. Descriptive and explicit metadata:</a:t>
            </a:r>
            <a:r>
              <a:rPr lang="en-US" dirty="0" smtClean="0"/>
              <a:t> </a:t>
            </a:r>
            <a:r>
              <a:rPr lang="en-US" sz="1200" b="0" i="0" u="none" strike="noStrike" kern="1200" dirty="0" smtClean="0">
                <a:solidFill>
                  <a:schemeClr val="tx1"/>
                </a:solidFill>
                <a:effectLst/>
                <a:latin typeface="+mn-lt"/>
                <a:ea typeface="+mn-ea"/>
                <a:cs typeface="+mn-cs"/>
              </a:rPr>
              <a:t>uses descriptive and explicit metadata as methods, sources, and units</a:t>
            </a:r>
          </a:p>
          <a:p>
            <a:r>
              <a:rPr lang="en-US" sz="1200" b="0" i="0" u="none" strike="noStrike" kern="1200" dirty="0" smtClean="0">
                <a:solidFill>
                  <a:schemeClr val="tx1"/>
                </a:solidFill>
                <a:effectLst/>
                <a:latin typeface="+mn-lt"/>
                <a:ea typeface="+mn-ea"/>
                <a:cs typeface="+mn-cs"/>
              </a:rPr>
              <a:t>7. Multiple data types:</a:t>
            </a:r>
            <a:r>
              <a:rPr lang="en-US" dirty="0" smtClean="0"/>
              <a:t> </a:t>
            </a:r>
            <a:r>
              <a:rPr lang="en-US" sz="1200" b="0" i="0" u="none" strike="noStrike" kern="1200" dirty="0" smtClean="0">
                <a:solidFill>
                  <a:schemeClr val="tx1"/>
                </a:solidFill>
                <a:effectLst/>
                <a:latin typeface="+mn-lt"/>
                <a:ea typeface="+mn-ea"/>
                <a:cs typeface="+mn-cs"/>
              </a:rPr>
              <a:t>accommodates multiple data formats like time series, multi-columns, parameters, and functions</a:t>
            </a:r>
          </a:p>
          <a:p>
            <a:r>
              <a:rPr lang="en-US" sz="1200" b="0" i="0" u="none" strike="noStrike" kern="1200" dirty="0" smtClean="0">
                <a:solidFill>
                  <a:schemeClr val="tx1"/>
                </a:solidFill>
                <a:effectLst/>
                <a:latin typeface="+mn-lt"/>
                <a:ea typeface="+mn-ea"/>
                <a:cs typeface="+mn-cs"/>
              </a:rPr>
              <a:t>8. Open source environment:</a:t>
            </a:r>
            <a:r>
              <a:rPr lang="en-US" dirty="0" smtClean="0"/>
              <a:t> </a:t>
            </a:r>
            <a:r>
              <a:rPr lang="en-US" sz="1200" b="0" i="0" u="none" strike="noStrike" kern="1200" dirty="0" smtClean="0">
                <a:solidFill>
                  <a:schemeClr val="tx1"/>
                </a:solidFill>
                <a:effectLst/>
                <a:latin typeface="+mn-lt"/>
                <a:ea typeface="+mn-ea"/>
                <a:cs typeface="+mn-cs"/>
              </a:rPr>
              <a:t>has the data management system as an open source and non-proprietary, source code and schema are available to the public and uses free software environment.</a:t>
            </a:r>
          </a:p>
          <a:p>
            <a:endParaRPr lang="en-US" sz="1200" b="0" i="0" u="none" strike="noStrike" kern="1200" dirty="0" smtClean="0">
              <a:solidFill>
                <a:schemeClr val="tx1"/>
              </a:solidFill>
              <a:effectLst/>
              <a:latin typeface="+mn-lt"/>
              <a:ea typeface="+mn-ea"/>
              <a:cs typeface="+mn-cs"/>
            </a:endParaRPr>
          </a:p>
          <a:p>
            <a:r>
              <a:rPr lang="en-US" sz="1200" b="0" i="0" u="none" strike="noStrike" kern="1200" dirty="0" smtClean="0">
                <a:solidFill>
                  <a:schemeClr val="tx1"/>
                </a:solidFill>
                <a:effectLst/>
                <a:latin typeface="+mn-lt"/>
                <a:ea typeface="+mn-ea"/>
                <a:cs typeface="+mn-cs"/>
              </a:rPr>
              <a:t>Its important to note</a:t>
            </a:r>
            <a:r>
              <a:rPr lang="en-US" sz="1200" b="0" i="0" u="none" strike="noStrike" kern="1200" baseline="0" dirty="0" smtClean="0">
                <a:solidFill>
                  <a:schemeClr val="tx1"/>
                </a:solidFill>
                <a:effectLst/>
                <a:latin typeface="+mn-lt"/>
                <a:ea typeface="+mn-ea"/>
                <a:cs typeface="+mn-cs"/>
              </a:rPr>
              <a:t> that many of these features may interact and WaM-DaM supports this interaction.  For example, Arc Hydro separately supports conditional queries and metadata. But users cannot define metadata and share it in a relational way across different components.  </a:t>
            </a:r>
            <a:r>
              <a:rPr lang="en-US" dirty="0" smtClean="0"/>
              <a:t> </a:t>
            </a:r>
          </a:p>
          <a:p>
            <a:endParaRPr lang="en-US" dirty="0" smtClean="0"/>
          </a:p>
          <a:p>
            <a:r>
              <a:rPr lang="en-US" dirty="0" smtClean="0"/>
              <a:t>So a generic data management</a:t>
            </a:r>
            <a:r>
              <a:rPr lang="en-US" baseline="0" dirty="0" smtClean="0"/>
              <a:t> system should support all these features to meet the diverse needs of water management systems. </a:t>
            </a:r>
          </a:p>
          <a:p>
            <a:endParaRPr lang="en-US" baseline="0" dirty="0" smtClean="0"/>
          </a:p>
          <a:p>
            <a:endParaRPr lang="en-US" dirty="0" smtClean="0"/>
          </a:p>
          <a:p>
            <a:endParaRPr lang="en-US" baseline="0"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1527CC5D-E204-4F07-A9DD-1FCEE7FC0E1F}" type="slidenum">
              <a:rPr lang="en-US" smtClean="0"/>
              <a:t>9</a:t>
            </a:fld>
            <a:endParaRPr lang="en-US"/>
          </a:p>
        </p:txBody>
      </p:sp>
    </p:spTree>
    <p:extLst>
      <p:ext uri="{BB962C8B-B14F-4D97-AF65-F5344CB8AC3E}">
        <p14:creationId xmlns:p14="http://schemas.microsoft.com/office/powerpoint/2010/main" val="15996473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The design was made to efficiently answer these and several other key questions. The design proceeded iteratively as feedback from colleagues and testing through the use cases raised several issues.</a:t>
            </a:r>
          </a:p>
          <a:p>
            <a:endParaRPr lang="en-US" dirty="0" smtClean="0">
              <a:solidFill>
                <a:schemeClr val="tx1"/>
              </a:solidFill>
            </a:endParaRPr>
          </a:p>
          <a:p>
            <a:r>
              <a:rPr lang="en-US" dirty="0" smtClean="0">
                <a:solidFill>
                  <a:schemeClr val="tx1"/>
                </a:solidFill>
              </a:rPr>
              <a:t>WaM-DaM</a:t>
            </a:r>
            <a:r>
              <a:rPr lang="en-US" baseline="0" dirty="0" smtClean="0">
                <a:solidFill>
                  <a:schemeClr val="tx1"/>
                </a:solidFill>
              </a:rPr>
              <a:t> is set of related tables divided into four components: (45 tables)</a:t>
            </a:r>
          </a:p>
          <a:p>
            <a:r>
              <a:rPr lang="en-US" baseline="0" dirty="0" smtClean="0">
                <a:solidFill>
                  <a:schemeClr val="tx1"/>
                </a:solidFill>
              </a:rPr>
              <a:t> </a:t>
            </a:r>
          </a:p>
          <a:p>
            <a:pPr marL="228600" indent="-228600">
              <a:buAutoNum type="arabicParenR"/>
            </a:pPr>
            <a:r>
              <a:rPr lang="en-US" sz="1200" b="0" i="0" kern="1200" dirty="0" smtClean="0">
                <a:solidFill>
                  <a:schemeClr val="tx1"/>
                </a:solidFill>
                <a:effectLst/>
                <a:latin typeface="+mn-lt"/>
                <a:ea typeface="+mn-ea"/>
                <a:cs typeface="+mn-cs"/>
              </a:rPr>
              <a:t>A core structure shown in light blue allows users to define custom data</a:t>
            </a:r>
            <a:r>
              <a:rPr lang="en-US" sz="1200" b="0" i="0" kern="1200" baseline="0" dirty="0" smtClean="0">
                <a:solidFill>
                  <a:schemeClr val="tx1"/>
                </a:solidFill>
                <a:effectLst/>
                <a:latin typeface="+mn-lt"/>
                <a:ea typeface="+mn-ea"/>
                <a:cs typeface="+mn-cs"/>
              </a:rPr>
              <a:t> structures, </a:t>
            </a:r>
            <a:r>
              <a:rPr lang="en-US" sz="1200" b="0" i="0" kern="1200" dirty="0" smtClean="0">
                <a:solidFill>
                  <a:schemeClr val="tx1"/>
                </a:solidFill>
                <a:effectLst/>
                <a:latin typeface="+mn-lt"/>
                <a:ea typeface="+mn-ea"/>
                <a:cs typeface="+mn-cs"/>
              </a:rPr>
              <a:t>object types, and properties for </a:t>
            </a:r>
            <a:r>
              <a:rPr lang="en-US" sz="1200" b="0" i="0" kern="1200" baseline="0" dirty="0" smtClean="0">
                <a:solidFill>
                  <a:schemeClr val="tx1"/>
                </a:solidFill>
                <a:effectLst/>
                <a:latin typeface="+mn-lt"/>
                <a:ea typeface="+mn-ea"/>
                <a:cs typeface="+mn-cs"/>
              </a:rPr>
              <a:t>a</a:t>
            </a:r>
            <a:r>
              <a:rPr lang="en-US" sz="1200" b="0" i="0" kern="1200" dirty="0" smtClean="0">
                <a:solidFill>
                  <a:schemeClr val="tx1"/>
                </a:solidFill>
                <a:effectLst/>
                <a:latin typeface="+mn-lt"/>
                <a:ea typeface="+mn-ea"/>
                <a:cs typeface="+mn-cs"/>
              </a:rPr>
              <a:t> model and it’s components. The user can also</a:t>
            </a:r>
            <a:r>
              <a:rPr lang="en-US" sz="1200" b="0" i="0" kern="1200" baseline="0" dirty="0" smtClean="0">
                <a:solidFill>
                  <a:schemeClr val="tx1"/>
                </a:solidFill>
                <a:effectLst/>
                <a:latin typeface="+mn-lt"/>
                <a:ea typeface="+mn-ea"/>
                <a:cs typeface="+mn-cs"/>
              </a:rPr>
              <a:t> create </a:t>
            </a:r>
            <a:r>
              <a:rPr lang="en-US" sz="1200" b="0" i="0" kern="1200" dirty="0" smtClean="0">
                <a:solidFill>
                  <a:schemeClr val="tx1"/>
                </a:solidFill>
                <a:effectLst/>
                <a:latin typeface="+mn-lt"/>
                <a:ea typeface="+mn-ea"/>
                <a:cs typeface="+mn-cs"/>
              </a:rPr>
              <a:t>instances</a:t>
            </a:r>
            <a:r>
              <a:rPr lang="en-US" sz="1200" b="0" i="0" kern="1200" baseline="0" dirty="0" smtClean="0">
                <a:solidFill>
                  <a:schemeClr val="tx1"/>
                </a:solidFill>
                <a:effectLst/>
                <a:latin typeface="+mn-lt"/>
                <a:ea typeface="+mn-ea"/>
                <a:cs typeface="+mn-cs"/>
              </a:rPr>
              <a:t> and populate the instances with data for specific networks and scenarios.</a:t>
            </a:r>
            <a:r>
              <a:rPr lang="en-US" sz="1200" b="0" i="0" kern="1200" dirty="0" smtClean="0">
                <a:solidFill>
                  <a:schemeClr val="tx1"/>
                </a:solidFill>
                <a:effectLst/>
                <a:latin typeface="+mn-lt"/>
                <a:ea typeface="+mn-ea"/>
                <a:cs typeface="+mn-cs"/>
              </a:rPr>
              <a:t> </a:t>
            </a:r>
          </a:p>
          <a:p>
            <a:pPr marL="0" indent="0">
              <a:buNone/>
            </a:pP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2) </a:t>
            </a:r>
            <a:r>
              <a:rPr lang="en-US" sz="1200" b="0" i="0" kern="1200" baseline="0" dirty="0" smtClean="0">
                <a:solidFill>
                  <a:schemeClr val="tx1"/>
                </a:solidFill>
                <a:effectLst/>
                <a:latin typeface="+mn-lt"/>
                <a:ea typeface="+mn-ea"/>
                <a:cs typeface="+mn-cs"/>
              </a:rPr>
              <a:t>Metadata shown in orange </a:t>
            </a:r>
            <a:r>
              <a:rPr lang="en-US" baseline="0" dirty="0" smtClean="0">
                <a:solidFill>
                  <a:schemeClr val="tx1"/>
                </a:solidFill>
              </a:rPr>
              <a:t>provide information to correctly interpret the attributes, instances, and stored data values. </a:t>
            </a:r>
          </a:p>
          <a:p>
            <a:endParaRPr lang="en-US" baseline="0" dirty="0" smtClean="0">
              <a:solidFill>
                <a:schemeClr val="tx1"/>
              </a:solidFill>
            </a:endParaRPr>
          </a:p>
          <a:p>
            <a:r>
              <a:rPr lang="en-US" baseline="0" dirty="0" smtClean="0">
                <a:solidFill>
                  <a:schemeClr val="tx1"/>
                </a:solidFill>
              </a:rPr>
              <a:t>3) Controlled Vocabulary in purple imposes consistency in the terms used. Users must use terms to describe their data from a pre-defined list of vocabularies if they choose to share or publish their data. The controlled vocabulary table is connected to tables like </a:t>
            </a:r>
            <a:r>
              <a:rPr lang="en-US" sz="1200" b="0" i="0" kern="1200" dirty="0" smtClean="0">
                <a:solidFill>
                  <a:schemeClr val="tx1"/>
                </a:solidFill>
                <a:effectLst/>
                <a:latin typeface="+mn-lt"/>
                <a:ea typeface="+mn-ea"/>
                <a:cs typeface="+mn-cs"/>
              </a:rPr>
              <a:t>Object </a:t>
            </a:r>
            <a:r>
              <a:rPr lang="en-US" baseline="0" dirty="0" smtClean="0">
                <a:solidFill>
                  <a:schemeClr val="tx1"/>
                </a:solidFill>
              </a:rPr>
              <a:t>Types, Attributes, and units (connections are not shown for simplicity). </a:t>
            </a:r>
          </a:p>
          <a:p>
            <a:endParaRPr lang="en-US" baseline="0" dirty="0" smtClean="0">
              <a:solidFill>
                <a:schemeClr val="tx1"/>
              </a:solidFill>
            </a:endParaRPr>
          </a:p>
          <a:p>
            <a:r>
              <a:rPr lang="en-US" baseline="0" dirty="0" smtClean="0">
                <a:solidFill>
                  <a:schemeClr val="tx1"/>
                </a:solidFill>
              </a:rPr>
              <a:t>4) Data Values in light red allow users to store data values in the multiple data formats that water resources managers and modes use.</a:t>
            </a:r>
          </a:p>
          <a:p>
            <a:endParaRPr lang="en-US" baseline="0" dirty="0" smtClean="0">
              <a:solidFill>
                <a:schemeClr val="tx1"/>
              </a:solidFill>
            </a:endParaRPr>
          </a:p>
          <a:p>
            <a:r>
              <a:rPr lang="en-US" baseline="0" dirty="0" smtClean="0">
                <a:solidFill>
                  <a:schemeClr val="tx1"/>
                </a:solidFill>
              </a:rPr>
              <a:t>This design has been implemented both as a logical data model (shown in the last slide) and as a physical SQLite database. </a:t>
            </a:r>
          </a:p>
          <a:p>
            <a:r>
              <a:rPr lang="en-US" baseline="0" dirty="0" smtClean="0">
                <a:solidFill>
                  <a:schemeClr val="tx1"/>
                </a:solidFill>
              </a:rPr>
              <a:t> </a:t>
            </a:r>
            <a:endParaRPr lang="en-US" dirty="0">
              <a:solidFill>
                <a:schemeClr val="tx1"/>
              </a:solidFill>
            </a:endParaRPr>
          </a:p>
        </p:txBody>
      </p:sp>
      <p:sp>
        <p:nvSpPr>
          <p:cNvPr id="4" name="Slide Number Placeholder 3"/>
          <p:cNvSpPr>
            <a:spLocks noGrp="1"/>
          </p:cNvSpPr>
          <p:nvPr>
            <p:ph type="sldNum" sz="quarter" idx="10"/>
          </p:nvPr>
        </p:nvSpPr>
        <p:spPr/>
        <p:txBody>
          <a:bodyPr/>
          <a:lstStyle/>
          <a:p>
            <a:fld id="{60F63FF8-4BA4-40A3-9A18-5D0575F30BD9}" type="slidenum">
              <a:rPr lang="en-US" smtClean="0"/>
              <a:t>10</a:t>
            </a:fld>
            <a:endParaRPr lang="en-US" dirty="0"/>
          </a:p>
        </p:txBody>
      </p:sp>
    </p:spTree>
    <p:extLst>
      <p:ext uri="{BB962C8B-B14F-4D97-AF65-F5344CB8AC3E}">
        <p14:creationId xmlns:p14="http://schemas.microsoft.com/office/powerpoint/2010/main" val="26631088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used the relational</a:t>
            </a:r>
            <a:r>
              <a:rPr lang="en-US" baseline="0" dirty="0" smtClean="0"/>
              <a:t> models because it has standard querying language (SQL) across different commercial RDMS technologies. Thus WaM-DaM is platform independent and not limited to a single database system</a:t>
            </a:r>
            <a:endParaRPr lang="en-US" dirty="0"/>
          </a:p>
        </p:txBody>
      </p:sp>
      <p:sp>
        <p:nvSpPr>
          <p:cNvPr id="4" name="Slide Number Placeholder 3"/>
          <p:cNvSpPr>
            <a:spLocks noGrp="1"/>
          </p:cNvSpPr>
          <p:nvPr>
            <p:ph type="sldNum" sz="quarter" idx="10"/>
          </p:nvPr>
        </p:nvSpPr>
        <p:spPr/>
        <p:txBody>
          <a:bodyPr/>
          <a:lstStyle/>
          <a:p>
            <a:fld id="{1527CC5D-E204-4F07-A9DD-1FCEE7FC0E1F}" type="slidenum">
              <a:rPr lang="en-US" smtClean="0"/>
              <a:t>11</a:t>
            </a:fld>
            <a:endParaRPr lang="en-US"/>
          </a:p>
        </p:txBody>
      </p:sp>
    </p:spTree>
    <p:extLst>
      <p:ext uri="{BB962C8B-B14F-4D97-AF65-F5344CB8AC3E}">
        <p14:creationId xmlns:p14="http://schemas.microsoft.com/office/powerpoint/2010/main" val="30046103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r>
              <a:rPr lang="en-US" smtClean="0"/>
              <a:t>Click to edit Master title style</a:t>
            </a:r>
            <a:endParaRPr lang="en-US"/>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12/12/2015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2354620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12/12/2015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175773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12/12/2015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8261388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12/12/2015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5745674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4500"/>
            </a:lvl1pPr>
          </a:lstStyle>
          <a:p>
            <a:r>
              <a:rPr lang="en-US" smtClean="0"/>
              <a:t>Click to edit Master title style</a:t>
            </a:r>
            <a:endParaRPr lang="en-US"/>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12/12/2015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1157330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286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291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12/12/2015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002772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12/12/2015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9563905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12/12/2015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103115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12/12/2015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5653514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smtClean="0"/>
              <a:t>Click to edit Master title style</a:t>
            </a:r>
            <a:endParaRPr lang="en-US"/>
          </a:p>
        </p:txBody>
      </p:sp>
      <p:sp>
        <p:nvSpPr>
          <p:cNvPr id="3" name="Content Placeholder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12/12/2015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8766590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smtClean="0"/>
              <a:t>Click to edit Master title style</a:t>
            </a:r>
            <a:endParaRPr lang="en-US"/>
          </a:p>
        </p:txBody>
      </p:sp>
      <p:sp>
        <p:nvSpPr>
          <p:cNvPr id="3" name="Picture Placeholder 2"/>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12/12/2015</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5287712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1D8BD707-D9CF-40AE-B4C6-C98DA3205C09}" type="datetimeFigureOut">
              <a:rPr lang="en-US" smtClean="0"/>
              <a:pPr/>
              <a:t>12/12/2015</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1569376384"/>
      </p:ext>
    </p:extLst>
  </p:cSld>
  <p:clrMap bg1="lt1" tx1="dk1" bg2="lt2" tx2="dk2" accent1="accent1" accent2="accent2" accent3="accent3" accent4="accent4" accent5="accent5" accent6="accent6" hlink="hlink" folHlink="folHlink"/>
  <p:sldLayoutIdLst>
    <p:sldLayoutId id="2147484084" r:id="rId1"/>
    <p:sldLayoutId id="2147484085" r:id="rId2"/>
    <p:sldLayoutId id="2147484086" r:id="rId3"/>
    <p:sldLayoutId id="2147484087" r:id="rId4"/>
    <p:sldLayoutId id="2147484088" r:id="rId5"/>
    <p:sldLayoutId id="2147484089" r:id="rId6"/>
    <p:sldLayoutId id="2147484090" r:id="rId7"/>
    <p:sldLayoutId id="2147484091" r:id="rId8"/>
    <p:sldLayoutId id="2147484092" r:id="rId9"/>
    <p:sldLayoutId id="2147484093" r:id="rId10"/>
    <p:sldLayoutId id="2147484094"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image" Target="../media/image3.tif"/><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2.emf"/></Relationships>
</file>

<file path=ppt/slides/_rels/slide12.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3.emf"/><Relationship Id="rId3" Type="http://schemas.openxmlformats.org/officeDocument/2006/relationships/image" Target="../media/image23.png"/><Relationship Id="rId7" Type="http://schemas.openxmlformats.org/officeDocument/2006/relationships/image" Target="../media/image27.gif"/><Relationship Id="rId12" Type="http://schemas.openxmlformats.org/officeDocument/2006/relationships/image" Target="../media/image32.jpe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6.gif"/><Relationship Id="rId11" Type="http://schemas.openxmlformats.org/officeDocument/2006/relationships/image" Target="../media/image31.png"/><Relationship Id="rId5" Type="http://schemas.openxmlformats.org/officeDocument/2006/relationships/image" Target="../media/image25.emf"/><Relationship Id="rId10" Type="http://schemas.openxmlformats.org/officeDocument/2006/relationships/image" Target="../media/image30.gif"/><Relationship Id="rId4" Type="http://schemas.openxmlformats.org/officeDocument/2006/relationships/image" Target="../media/image24.jpeg"/><Relationship Id="rId9" Type="http://schemas.openxmlformats.org/officeDocument/2006/relationships/image" Target="../media/image29.gif"/></Relationships>
</file>

<file path=ppt/slides/_rels/slide1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jpe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9.jpeg"/><Relationship Id="rId13" Type="http://schemas.openxmlformats.org/officeDocument/2006/relationships/image" Target="../media/image14.png"/><Relationship Id="rId3" Type="http://schemas.openxmlformats.org/officeDocument/2006/relationships/image" Target="../media/image4.png"/><Relationship Id="rId7" Type="http://schemas.openxmlformats.org/officeDocument/2006/relationships/image" Target="../media/image8.jpeg"/><Relationship Id="rId12" Type="http://schemas.openxmlformats.org/officeDocument/2006/relationships/image" Target="../media/image13.jpe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7.jpeg"/><Relationship Id="rId11" Type="http://schemas.openxmlformats.org/officeDocument/2006/relationships/image" Target="../media/image12.jpeg"/><Relationship Id="rId5" Type="http://schemas.openxmlformats.org/officeDocument/2006/relationships/image" Target="../media/image6.jpeg"/><Relationship Id="rId10" Type="http://schemas.openxmlformats.org/officeDocument/2006/relationships/image" Target="../media/image11.jpeg"/><Relationship Id="rId4" Type="http://schemas.openxmlformats.org/officeDocument/2006/relationships/image" Target="../media/image5.png"/><Relationship Id="rId9" Type="http://schemas.openxmlformats.org/officeDocument/2006/relationships/image" Target="../media/image10.jpeg"/></Relationships>
</file>

<file path=ppt/slides/_rels/slide20.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3.emf"/><Relationship Id="rId7" Type="http://schemas.openxmlformats.org/officeDocument/2006/relationships/image" Target="../media/image47.emf"/><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46.emf"/><Relationship Id="rId5" Type="http://schemas.openxmlformats.org/officeDocument/2006/relationships/image" Target="../media/image45.emf"/><Relationship Id="rId4" Type="http://schemas.openxmlformats.org/officeDocument/2006/relationships/image" Target="../media/image44.emf"/></Relationships>
</file>

<file path=ppt/slides/_rels/slide2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50.emf"/><Relationship Id="rId4" Type="http://schemas.openxmlformats.org/officeDocument/2006/relationships/image" Target="../media/image49.emf"/></Relationships>
</file>

<file path=ppt/slides/_rels/slide29.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tif"/><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3.tif"/><Relationship Id="rId5" Type="http://schemas.microsoft.com/office/2007/relationships/hdphoto" Target="../media/hdphoto1.wdp"/><Relationship Id="rId4" Type="http://schemas.openxmlformats.org/officeDocument/2006/relationships/image" Target="../media/image2.jpe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9.emf"/><Relationship Id="rId4" Type="http://schemas.openxmlformats.org/officeDocument/2006/relationships/image" Target="../media/image18.emf"/></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62000" y="678383"/>
            <a:ext cx="7543800" cy="1880666"/>
          </a:xfrm>
        </p:spPr>
        <p:txBody>
          <a:bodyPr>
            <a:noAutofit/>
          </a:bodyPr>
          <a:lstStyle/>
          <a:p>
            <a:r>
              <a:rPr lang="en-US" sz="3200" b="1" dirty="0">
                <a:latin typeface="Arial" panose="020B0604020202020204" pitchFamily="34" charset="0"/>
                <a:cs typeface="Arial" pitchFamily="34" charset="0"/>
              </a:rPr>
              <a:t>A Relational Model, Workflows, and Parallel Computing to </a:t>
            </a:r>
            <a:r>
              <a:rPr lang="en-US" sz="3200" b="1" dirty="0" smtClean="0">
                <a:latin typeface="Arial" panose="020B0604020202020204" pitchFamily="34" charset="0"/>
                <a:cs typeface="Arial" pitchFamily="34" charset="0"/>
              </a:rPr>
              <a:t>Improve                                                        Water </a:t>
            </a:r>
            <a:r>
              <a:rPr lang="en-US" sz="3200" b="1" dirty="0">
                <a:latin typeface="Arial" panose="020B0604020202020204" pitchFamily="34" charset="0"/>
                <a:cs typeface="Arial" pitchFamily="34" charset="0"/>
              </a:rPr>
              <a:t>Resources Modeling and Management</a:t>
            </a:r>
          </a:p>
        </p:txBody>
      </p:sp>
      <p:pic>
        <p:nvPicPr>
          <p:cNvPr id="6" name="Picture 4" descr="COEhorizontalogo"/>
          <p:cNvPicPr>
            <a:picLocks noChangeAspect="1" noChangeArrowheads="1"/>
          </p:cNvPicPr>
          <p:nvPr/>
        </p:nvPicPr>
        <p:blipFill>
          <a:blip r:embed="rId2" cstate="print"/>
          <a:srcRect/>
          <a:stretch>
            <a:fillRect/>
          </a:stretch>
        </p:blipFill>
        <p:spPr bwMode="auto">
          <a:xfrm>
            <a:off x="228600" y="5532055"/>
            <a:ext cx="3505200" cy="944945"/>
          </a:xfrm>
          <a:prstGeom prst="rect">
            <a:avLst/>
          </a:prstGeom>
          <a:noFill/>
          <a:ln w="9525">
            <a:noFill/>
            <a:miter lim="800000"/>
            <a:headEnd/>
            <a:tailEnd/>
          </a:ln>
        </p:spPr>
      </p:pic>
      <p:sp>
        <p:nvSpPr>
          <p:cNvPr id="9" name="Subtitle 2"/>
          <p:cNvSpPr>
            <a:spLocks noGrp="1"/>
          </p:cNvSpPr>
          <p:nvPr>
            <p:ph type="subTitle" idx="1"/>
          </p:nvPr>
        </p:nvSpPr>
        <p:spPr>
          <a:xfrm>
            <a:off x="729343" y="3276600"/>
            <a:ext cx="7854696" cy="1295400"/>
          </a:xfrm>
        </p:spPr>
        <p:txBody>
          <a:bodyPr anchor="ctr">
            <a:noAutofit/>
          </a:bodyPr>
          <a:lstStyle/>
          <a:p>
            <a:r>
              <a:rPr lang="en-US" sz="2800" b="1" dirty="0">
                <a:latin typeface="Arial" panose="020B0604020202020204" pitchFamily="34" charset="0"/>
                <a:cs typeface="Arial" pitchFamily="34" charset="0"/>
              </a:rPr>
              <a:t>Adel M. Abdallah</a:t>
            </a:r>
            <a:br>
              <a:rPr lang="en-US" sz="2800" b="1" dirty="0">
                <a:latin typeface="Arial" panose="020B0604020202020204" pitchFamily="34" charset="0"/>
                <a:cs typeface="Arial" pitchFamily="34" charset="0"/>
              </a:rPr>
            </a:br>
            <a:r>
              <a:rPr lang="en-US" sz="2800" dirty="0">
                <a:latin typeface="Arial" panose="020B0604020202020204" pitchFamily="34" charset="0"/>
                <a:cs typeface="Arial" pitchFamily="34" charset="0"/>
              </a:rPr>
              <a:t>PhD </a:t>
            </a:r>
            <a:r>
              <a:rPr lang="en-US" sz="2800" dirty="0" smtClean="0">
                <a:latin typeface="Arial" panose="020B0604020202020204" pitchFamily="34" charset="0"/>
                <a:cs typeface="Arial" pitchFamily="34" charset="0"/>
              </a:rPr>
              <a:t>Dissertation Proposal </a:t>
            </a:r>
            <a:r>
              <a:rPr lang="en-US" sz="2800" dirty="0">
                <a:latin typeface="Arial" panose="020B0604020202020204" pitchFamily="34" charset="0"/>
                <a:cs typeface="Arial" pitchFamily="34" charset="0"/>
              </a:rPr>
              <a:t>Defense</a:t>
            </a:r>
          </a:p>
          <a:p>
            <a:r>
              <a:rPr lang="en-US" sz="2800" dirty="0" smtClean="0">
                <a:latin typeface="Arial" panose="020B0604020202020204" pitchFamily="34" charset="0"/>
                <a:cs typeface="Arial" pitchFamily="34" charset="0"/>
              </a:rPr>
              <a:t>December 3, 2015</a:t>
            </a:r>
            <a:endParaRPr lang="en-US" sz="1100" dirty="0">
              <a:latin typeface="Arial" panose="020B0604020202020204" pitchFamily="34" charset="0"/>
              <a:cs typeface="Arial" panose="020B0604020202020204" pitchFamily="34" charset="0"/>
            </a:endParaRPr>
          </a:p>
        </p:txBody>
      </p:sp>
      <p:sp>
        <p:nvSpPr>
          <p:cNvPr id="8" name="Slide Number Placeholder 7"/>
          <p:cNvSpPr>
            <a:spLocks noGrp="1"/>
          </p:cNvSpPr>
          <p:nvPr>
            <p:ph type="sldNum" sz="quarter" idx="12"/>
          </p:nvPr>
        </p:nvSpPr>
        <p:spPr/>
        <p:txBody>
          <a:bodyPr/>
          <a:lstStyle/>
          <a:p>
            <a:fld id="{B6F15528-21DE-4FAA-801E-634DDDAF4B2B}" type="slidenum">
              <a:rPr lang="en-US" smtClean="0">
                <a:latin typeface="Arial" panose="020B0604020202020204" pitchFamily="34" charset="0"/>
                <a:cs typeface="Arial" panose="020B0604020202020204" pitchFamily="34" charset="0"/>
              </a:rPr>
              <a:pPr/>
              <a:t>1</a:t>
            </a:fld>
            <a:endParaRPr lang="en-US">
              <a:latin typeface="Arial" panose="020B0604020202020204" pitchFamily="34" charset="0"/>
              <a:cs typeface="Arial" panose="020B0604020202020204" pitchFamily="34" charset="0"/>
            </a:endParaRPr>
          </a:p>
        </p:txBody>
      </p:sp>
      <p:pic>
        <p:nvPicPr>
          <p:cNvPr id="5" name="Picture 5" descr="uwrllogo"/>
          <p:cNvPicPr>
            <a:picLocks noChangeAspect="1" noChangeArrowheads="1"/>
          </p:cNvPicPr>
          <p:nvPr/>
        </p:nvPicPr>
        <p:blipFill>
          <a:blip r:embed="rId3" cstate="print">
            <a:extLst>
              <a:ext uri="{BEBA8EAE-BF5A-486C-A8C5-ECC9F3942E4B}">
                <a14:imgProps xmlns:a14="http://schemas.microsoft.com/office/drawing/2010/main">
                  <a14:imgLayer r:embed="rId4">
                    <a14:imgEffect>
                      <a14:saturation sat="400000"/>
                    </a14:imgEffect>
                  </a14:imgLayer>
                </a14:imgProps>
              </a:ext>
            </a:extLst>
          </a:blip>
          <a:srcRect/>
          <a:stretch>
            <a:fillRect/>
          </a:stretch>
        </p:blipFill>
        <p:spPr bwMode="auto">
          <a:xfrm>
            <a:off x="6889750" y="5545682"/>
            <a:ext cx="1492250" cy="1077364"/>
          </a:xfrm>
          <a:prstGeom prst="rect">
            <a:avLst/>
          </a:prstGeom>
          <a:noFill/>
          <a:ln>
            <a:noFill/>
          </a:ln>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419600" y="5486400"/>
            <a:ext cx="1143000" cy="1149607"/>
          </a:xfrm>
          <a:prstGeom prst="rect">
            <a:avLst/>
          </a:prstGeom>
        </p:spPr>
      </p:pic>
    </p:spTree>
    <p:extLst>
      <p:ext uri="{BB962C8B-B14F-4D97-AF65-F5344CB8AC3E}">
        <p14:creationId xmlns:p14="http://schemas.microsoft.com/office/powerpoint/2010/main" val="343154340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4000" b="1" dirty="0" smtClean="0">
                <a:latin typeface="Arial" panose="020B0604020202020204" pitchFamily="34" charset="0"/>
                <a:cs typeface="Arial" panose="020B0604020202020204" pitchFamily="34" charset="0"/>
              </a:rPr>
              <a:t>Methods </a:t>
            </a:r>
            <a:endParaRPr lang="en-US" sz="4000"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2"/>
          </p:nvPr>
        </p:nvSpPr>
        <p:spPr/>
        <p:txBody>
          <a:bodyPr/>
          <a:lstStyle/>
          <a:p>
            <a:fld id="{B6F15528-21DE-4FAA-801E-634DDDAF4B2B}" type="slidenum">
              <a:rPr lang="en-US" smtClean="0"/>
              <a:pPr/>
              <a:t>10</a:t>
            </a:fld>
            <a:endParaRPr lang="en-US" dirty="0"/>
          </a:p>
        </p:txBody>
      </p:sp>
      <p:pic>
        <p:nvPicPr>
          <p:cNvPr id="5" name="Picture 4"/>
          <p:cNvPicPr>
            <a:picLocks noChangeAspect="1"/>
          </p:cNvPicPr>
          <p:nvPr/>
        </p:nvPicPr>
        <p:blipFill>
          <a:blip r:embed="rId3"/>
          <a:stretch>
            <a:fillRect/>
          </a:stretch>
        </p:blipFill>
        <p:spPr>
          <a:xfrm>
            <a:off x="228600" y="2559000"/>
            <a:ext cx="8500572" cy="3276600"/>
          </a:xfrm>
          <a:prstGeom prst="rect">
            <a:avLst/>
          </a:prstGeom>
        </p:spPr>
      </p:pic>
      <p:sp>
        <p:nvSpPr>
          <p:cNvPr id="6" name="Rectangle 5"/>
          <p:cNvSpPr/>
          <p:nvPr/>
        </p:nvSpPr>
        <p:spPr>
          <a:xfrm>
            <a:off x="476250" y="5900770"/>
            <a:ext cx="8667750" cy="307777"/>
          </a:xfrm>
          <a:prstGeom prst="rect">
            <a:avLst/>
          </a:prstGeom>
        </p:spPr>
        <p:txBody>
          <a:bodyPr wrap="square">
            <a:spAutoFit/>
          </a:bodyPr>
          <a:lstStyle/>
          <a:p>
            <a:pPr lvl="0"/>
            <a:r>
              <a:rPr lang="en-US" sz="1400" b="1" dirty="0">
                <a:solidFill>
                  <a:srgbClr val="D98D47"/>
                </a:solidFill>
                <a:latin typeface="Arial" panose="020B0604020202020204" pitchFamily="34" charset="0"/>
                <a:cs typeface="Arial" panose="020B0604020202020204" pitchFamily="34" charset="0"/>
              </a:rPr>
              <a:t>Where did the data </a:t>
            </a:r>
            <a:r>
              <a:rPr lang="en-US" sz="1400" b="1" dirty="0" smtClean="0">
                <a:solidFill>
                  <a:srgbClr val="D98D47"/>
                </a:solidFill>
                <a:latin typeface="Arial" panose="020B0604020202020204" pitchFamily="34" charset="0"/>
                <a:cs typeface="Arial" panose="020B0604020202020204" pitchFamily="34" charset="0"/>
              </a:rPr>
              <a:t>come from </a:t>
            </a:r>
            <a:r>
              <a:rPr lang="en-US" sz="1400" b="1" dirty="0">
                <a:solidFill>
                  <a:srgbClr val="D98D47"/>
                </a:solidFill>
                <a:latin typeface="Arial" panose="020B0604020202020204" pitchFamily="34" charset="0"/>
                <a:cs typeface="Arial" panose="020B0604020202020204" pitchFamily="34" charset="0"/>
              </a:rPr>
              <a:t>for an attribute, who reported them, and using what method?</a:t>
            </a:r>
          </a:p>
        </p:txBody>
      </p:sp>
      <p:sp>
        <p:nvSpPr>
          <p:cNvPr id="7" name="Rectangle 6"/>
          <p:cNvSpPr/>
          <p:nvPr/>
        </p:nvSpPr>
        <p:spPr>
          <a:xfrm>
            <a:off x="4572000" y="1816721"/>
            <a:ext cx="5281557" cy="523220"/>
          </a:xfrm>
          <a:prstGeom prst="rect">
            <a:avLst/>
          </a:prstGeom>
        </p:spPr>
        <p:txBody>
          <a:bodyPr wrap="square">
            <a:spAutoFit/>
          </a:bodyPr>
          <a:lstStyle/>
          <a:p>
            <a:pPr lvl="0"/>
            <a:r>
              <a:rPr lang="en-US" sz="1400" b="1" dirty="0">
                <a:solidFill>
                  <a:srgbClr val="D73939"/>
                </a:solidFill>
                <a:latin typeface="Arial" panose="020B0604020202020204" pitchFamily="34" charset="0"/>
                <a:cs typeface="Arial" panose="020B0604020202020204" pitchFamily="34" charset="0"/>
              </a:rPr>
              <a:t>What is the data value(s) of an attribute of a system component?</a:t>
            </a:r>
          </a:p>
        </p:txBody>
      </p:sp>
      <p:sp>
        <p:nvSpPr>
          <p:cNvPr id="8" name="Rectangle 7"/>
          <p:cNvSpPr/>
          <p:nvPr/>
        </p:nvSpPr>
        <p:spPr>
          <a:xfrm>
            <a:off x="228600" y="1859358"/>
            <a:ext cx="4154723" cy="523220"/>
          </a:xfrm>
          <a:prstGeom prst="rect">
            <a:avLst/>
          </a:prstGeom>
        </p:spPr>
        <p:txBody>
          <a:bodyPr wrap="square">
            <a:spAutoFit/>
          </a:bodyPr>
          <a:lstStyle/>
          <a:p>
            <a:r>
              <a:rPr lang="en-US" sz="1400" b="1" dirty="0" smtClean="0">
                <a:solidFill>
                  <a:srgbClr val="1C678C"/>
                </a:solidFill>
                <a:latin typeface="Arial" panose="020B0604020202020204" pitchFamily="34" charset="0"/>
                <a:cs typeface="Arial" panose="020B0604020202020204" pitchFamily="34" charset="0"/>
              </a:rPr>
              <a:t>What </a:t>
            </a:r>
            <a:r>
              <a:rPr lang="en-US" sz="1400" b="1" dirty="0">
                <a:solidFill>
                  <a:srgbClr val="1C678C"/>
                </a:solidFill>
                <a:latin typeface="Arial" panose="020B0604020202020204" pitchFamily="34" charset="0"/>
                <a:cs typeface="Arial" panose="020B0604020202020204" pitchFamily="34" charset="0"/>
              </a:rPr>
              <a:t>are the required types of water system components and their attributes for a model?</a:t>
            </a:r>
          </a:p>
        </p:txBody>
      </p:sp>
    </p:spTree>
    <p:extLst>
      <p:ext uri="{BB962C8B-B14F-4D97-AF65-F5344CB8AC3E}">
        <p14:creationId xmlns:p14="http://schemas.microsoft.com/office/powerpoint/2010/main" val="234653766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0487" y="65640"/>
            <a:ext cx="7886700" cy="1325563"/>
          </a:xfrm>
        </p:spPr>
        <p:txBody>
          <a:bodyPr>
            <a:normAutofit/>
          </a:bodyPr>
          <a:lstStyle/>
          <a:p>
            <a:pPr algn="ctr"/>
            <a:r>
              <a:rPr lang="en-US" sz="4000" b="1" dirty="0" smtClean="0">
                <a:latin typeface="Arial" pitchFamily="34" charset="0"/>
                <a:cs typeface="Arial" pitchFamily="34" charset="0"/>
              </a:rPr>
              <a:t>WaM-DaM Logical Data Model</a:t>
            </a:r>
            <a:endParaRPr lang="en-US" sz="4000" b="1" dirty="0">
              <a:latin typeface="Arial" pitchFamily="34" charset="0"/>
              <a:cs typeface="Arial" pitchFamily="34" charset="0"/>
            </a:endParaRPr>
          </a:p>
        </p:txBody>
      </p:sp>
      <p:pic>
        <p:nvPicPr>
          <p:cNvPr id="7" name="Content Placeholder 6"/>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574800" y="1298874"/>
            <a:ext cx="7480767" cy="5406726"/>
          </a:xfrm>
        </p:spPr>
      </p:pic>
      <p:pic>
        <p:nvPicPr>
          <p:cNvPr id="5" name="Picture 4"/>
          <p:cNvPicPr>
            <a:picLocks noChangeAspect="1"/>
          </p:cNvPicPr>
          <p:nvPr/>
        </p:nvPicPr>
        <p:blipFill>
          <a:blip r:embed="rId4"/>
          <a:stretch>
            <a:fillRect/>
          </a:stretch>
        </p:blipFill>
        <p:spPr>
          <a:xfrm>
            <a:off x="90916" y="2209800"/>
            <a:ext cx="1483884" cy="4156921"/>
          </a:xfrm>
          <a:prstGeom prst="rect">
            <a:avLst/>
          </a:prstGeom>
        </p:spPr>
      </p:pic>
      <p:sp>
        <p:nvSpPr>
          <p:cNvPr id="6" name="Rectangle 5"/>
          <p:cNvSpPr/>
          <p:nvPr/>
        </p:nvSpPr>
        <p:spPr>
          <a:xfrm>
            <a:off x="337558" y="1600446"/>
            <a:ext cx="990601" cy="400110"/>
          </a:xfrm>
          <a:prstGeom prst="rect">
            <a:avLst/>
          </a:prstGeom>
        </p:spPr>
        <p:txBody>
          <a:bodyPr wrap="square">
            <a:spAutoFit/>
          </a:bodyPr>
          <a:lstStyle/>
          <a:p>
            <a:r>
              <a:rPr lang="en-US" sz="2000" b="1" dirty="0" smtClean="0"/>
              <a:t>RDBMS</a:t>
            </a:r>
            <a:endParaRPr lang="en-US" sz="2000" b="1" dirty="0"/>
          </a:p>
        </p:txBody>
      </p:sp>
    </p:spTree>
    <p:extLst>
      <p:ext uri="{BB962C8B-B14F-4D97-AF65-F5344CB8AC3E}">
        <p14:creationId xmlns:p14="http://schemas.microsoft.com/office/powerpoint/2010/main" val="248732927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0487" y="65640"/>
            <a:ext cx="7886700" cy="1325563"/>
          </a:xfrm>
        </p:spPr>
        <p:txBody>
          <a:bodyPr>
            <a:normAutofit/>
          </a:bodyPr>
          <a:lstStyle/>
          <a:p>
            <a:pPr algn="ctr"/>
            <a:r>
              <a:rPr lang="en-US" sz="4000" b="1" dirty="0" smtClean="0">
                <a:latin typeface="Arial" pitchFamily="34" charset="0"/>
                <a:cs typeface="Arial" pitchFamily="34" charset="0"/>
              </a:rPr>
              <a:t>Testing WaM-DaM Design </a:t>
            </a:r>
            <a:endParaRPr lang="en-US" sz="4000" b="1" dirty="0">
              <a:latin typeface="Arial" pitchFamily="34" charset="0"/>
              <a:cs typeface="Arial" pitchFamily="34" charset="0"/>
            </a:endParaRPr>
          </a:p>
        </p:txBody>
      </p:sp>
      <p:sp>
        <p:nvSpPr>
          <p:cNvPr id="3" name="Slide Number Placeholder 2"/>
          <p:cNvSpPr>
            <a:spLocks noGrp="1"/>
          </p:cNvSpPr>
          <p:nvPr>
            <p:ph type="sldNum" sz="quarter" idx="12"/>
          </p:nvPr>
        </p:nvSpPr>
        <p:spPr/>
        <p:txBody>
          <a:bodyPr/>
          <a:lstStyle/>
          <a:p>
            <a:fld id="{B6F15528-21DE-4FAA-801E-634DDDAF4B2B}" type="slidenum">
              <a:rPr lang="en-US" smtClean="0"/>
              <a:pPr/>
              <a:t>12</a:t>
            </a:fld>
            <a:endParaRPr lang="en-US" dirty="0"/>
          </a:p>
        </p:txBody>
      </p:sp>
      <p:grpSp>
        <p:nvGrpSpPr>
          <p:cNvPr id="5" name="Group 4"/>
          <p:cNvGrpSpPr/>
          <p:nvPr/>
        </p:nvGrpSpPr>
        <p:grpSpPr>
          <a:xfrm>
            <a:off x="5196593" y="3964598"/>
            <a:ext cx="3733246" cy="2399314"/>
            <a:chOff x="1540421" y="3786513"/>
            <a:chExt cx="3733246" cy="2399314"/>
          </a:xfrm>
        </p:grpSpPr>
        <p:pic>
          <p:nvPicPr>
            <p:cNvPr id="14" name="Picture 6" descr="http://files.softicons.com/download/system-icons/lozengue-filetype-icons-by-gurato/png/256/CSV.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53660" y="5542834"/>
              <a:ext cx="642993" cy="64299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8" descr="http://www.fil.ion.ucl.ac.uk/spm/images/matlab.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531385" y="5590163"/>
              <a:ext cx="564807" cy="564807"/>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rotWithShape="1">
            <a:blip r:embed="rId5"/>
            <a:srcRect l="14725" r="41834"/>
            <a:stretch/>
          </p:blipFill>
          <p:spPr>
            <a:xfrm>
              <a:off x="1540421" y="3786513"/>
              <a:ext cx="3733246" cy="2228790"/>
            </a:xfrm>
            <a:prstGeom prst="rect">
              <a:avLst/>
            </a:prstGeom>
          </p:spPr>
        </p:pic>
      </p:grpSp>
      <p:sp>
        <p:nvSpPr>
          <p:cNvPr id="22" name="Right Arrow 21"/>
          <p:cNvSpPr/>
          <p:nvPr/>
        </p:nvSpPr>
        <p:spPr>
          <a:xfrm rot="5400000">
            <a:off x="5604465" y="3927893"/>
            <a:ext cx="559020" cy="490351"/>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p:cNvGrpSpPr/>
          <p:nvPr/>
        </p:nvGrpSpPr>
        <p:grpSpPr>
          <a:xfrm>
            <a:off x="532104" y="1572866"/>
            <a:ext cx="2334076" cy="2084734"/>
            <a:chOff x="258424" y="1615490"/>
            <a:chExt cx="3413419" cy="3877909"/>
          </a:xfrm>
        </p:grpSpPr>
        <p:grpSp>
          <p:nvGrpSpPr>
            <p:cNvPr id="16" name="Group 15"/>
            <p:cNvGrpSpPr/>
            <p:nvPr/>
          </p:nvGrpSpPr>
          <p:grpSpPr>
            <a:xfrm>
              <a:off x="258424" y="1615490"/>
              <a:ext cx="3413419" cy="2304884"/>
              <a:chOff x="710862" y="3105635"/>
              <a:chExt cx="3413419" cy="2304884"/>
            </a:xfrm>
          </p:grpSpPr>
          <p:pic>
            <p:nvPicPr>
              <p:cNvPr id="20" name="Picture 2" descr="Sample map"/>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0862" y="3105635"/>
                <a:ext cx="3413419" cy="2304884"/>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descr="opens the US Army Corps of Engineers home pag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14600" y="3896174"/>
                <a:ext cx="952500" cy="723900"/>
              </a:xfrm>
              <a:prstGeom prst="rect">
                <a:avLst/>
              </a:prstGeom>
              <a:noFill/>
              <a:extLst>
                <a:ext uri="{909E8E84-426E-40DD-AFC4-6F175D3DCCD1}">
                  <a14:hiddenFill xmlns:a14="http://schemas.microsoft.com/office/drawing/2010/main">
                    <a:solidFill>
                      <a:srgbClr val="FFFFFF"/>
                    </a:solidFill>
                  </a14:hiddenFill>
                </a:ext>
              </a:extLst>
            </p:spPr>
          </p:pic>
        </p:grpSp>
        <p:sp>
          <p:nvSpPr>
            <p:cNvPr id="19" name="Rectangle 18"/>
            <p:cNvSpPr/>
            <p:nvPr/>
          </p:nvSpPr>
          <p:spPr>
            <a:xfrm>
              <a:off x="479979" y="4384616"/>
              <a:ext cx="2534683" cy="110878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tx1"/>
                  </a:solidFill>
                </a:rPr>
                <a:t>US Dams dataset</a:t>
              </a:r>
            </a:p>
            <a:p>
              <a:pPr algn="ctr"/>
              <a:r>
                <a:rPr lang="en-US" sz="1200" b="1" dirty="0">
                  <a:solidFill>
                    <a:srgbClr val="00B050"/>
                  </a:solidFill>
                </a:rPr>
                <a:t>23 attributes  </a:t>
              </a:r>
            </a:p>
            <a:p>
              <a:pPr algn="ctr"/>
              <a:r>
                <a:rPr lang="en-US" sz="1200" b="1" dirty="0" smtClean="0">
                  <a:solidFill>
                    <a:srgbClr val="00B050"/>
                  </a:solidFill>
                </a:rPr>
                <a:t>8,121 instances</a:t>
              </a:r>
            </a:p>
          </p:txBody>
        </p:sp>
      </p:grpSp>
      <p:pic>
        <p:nvPicPr>
          <p:cNvPr id="24" name="Picture 4"/>
          <p:cNvPicPr>
            <a:picLocks noGrp="1" noChangeAspect="1" noChangeArrowheads="1"/>
          </p:cNvPicPr>
          <p:nvPr>
            <p:ph idx="1"/>
          </p:nvPr>
        </p:nvPicPr>
        <p:blipFill>
          <a:blip r:embed="rId8" cstate="print">
            <a:extLst>
              <a:ext uri="{28A0092B-C50C-407E-A947-70E740481C1C}">
                <a14:useLocalDpi xmlns:a14="http://schemas.microsoft.com/office/drawing/2010/main" val="0"/>
              </a:ext>
            </a:extLst>
          </a:blip>
          <a:srcRect/>
          <a:stretch>
            <a:fillRect/>
          </a:stretch>
        </p:blipFill>
        <p:spPr bwMode="auto">
          <a:xfrm>
            <a:off x="3073275" y="4400723"/>
            <a:ext cx="1426094" cy="13201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5" name="Rectangle 24"/>
          <p:cNvSpPr/>
          <p:nvPr/>
        </p:nvSpPr>
        <p:spPr>
          <a:xfrm>
            <a:off x="3032946" y="5841975"/>
            <a:ext cx="1485166" cy="56572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tx1"/>
                </a:solidFill>
              </a:rPr>
              <a:t>Time Series data</a:t>
            </a:r>
          </a:p>
          <a:p>
            <a:pPr algn="ctr"/>
            <a:r>
              <a:rPr lang="en-US" sz="1200" b="1" dirty="0" smtClean="0">
                <a:solidFill>
                  <a:srgbClr val="00B050"/>
                </a:solidFill>
              </a:rPr>
              <a:t>120 instances </a:t>
            </a:r>
          </a:p>
          <a:p>
            <a:pPr algn="ctr"/>
            <a:r>
              <a:rPr lang="en-US" sz="1200" b="1" dirty="0" smtClean="0">
                <a:solidFill>
                  <a:srgbClr val="00B050"/>
                </a:solidFill>
              </a:rPr>
              <a:t>32 attributes  </a:t>
            </a:r>
            <a:endParaRPr lang="en-US" sz="1200" b="1" dirty="0">
              <a:solidFill>
                <a:srgbClr val="00B050"/>
              </a:solidFill>
            </a:endParaRPr>
          </a:p>
        </p:txBody>
      </p:sp>
      <p:grpSp>
        <p:nvGrpSpPr>
          <p:cNvPr id="26" name="Group 25"/>
          <p:cNvGrpSpPr/>
          <p:nvPr/>
        </p:nvGrpSpPr>
        <p:grpSpPr>
          <a:xfrm>
            <a:off x="6129151" y="1537745"/>
            <a:ext cx="2419349" cy="2225135"/>
            <a:chOff x="3446394" y="1389358"/>
            <a:chExt cx="3260862" cy="3194065"/>
          </a:xfrm>
        </p:grpSpPr>
        <p:grpSp>
          <p:nvGrpSpPr>
            <p:cNvPr id="27" name="Group 26"/>
            <p:cNvGrpSpPr/>
            <p:nvPr/>
          </p:nvGrpSpPr>
          <p:grpSpPr>
            <a:xfrm>
              <a:off x="3600450" y="1389358"/>
              <a:ext cx="2952750" cy="2009776"/>
              <a:chOff x="5181600" y="2863055"/>
              <a:chExt cx="2952750" cy="2009776"/>
            </a:xfrm>
          </p:grpSpPr>
          <p:pic>
            <p:nvPicPr>
              <p:cNvPr id="29" name="Picture 4" descr="Sample map"/>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181600" y="2863055"/>
                <a:ext cx="2952750" cy="2009776"/>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opens the U.S. Geological Survey home pag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334000" y="2913469"/>
                <a:ext cx="952500" cy="266700"/>
              </a:xfrm>
              <a:prstGeom prst="rect">
                <a:avLst/>
              </a:prstGeom>
              <a:noFill/>
              <a:extLst>
                <a:ext uri="{909E8E84-426E-40DD-AFC4-6F175D3DCCD1}">
                  <a14:hiddenFill xmlns:a14="http://schemas.microsoft.com/office/drawing/2010/main">
                    <a:solidFill>
                      <a:srgbClr val="FFFFFF"/>
                    </a:solidFill>
                  </a14:hiddenFill>
                </a:ext>
              </a:extLst>
            </p:spPr>
          </p:pic>
        </p:grpSp>
        <p:sp>
          <p:nvSpPr>
            <p:cNvPr id="28" name="Rectangle 27"/>
            <p:cNvSpPr/>
            <p:nvPr/>
          </p:nvSpPr>
          <p:spPr>
            <a:xfrm>
              <a:off x="3446394" y="3550255"/>
              <a:ext cx="3260862" cy="103316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tx1"/>
                  </a:solidFill>
                </a:rPr>
                <a:t>US Water Bodies and Wetlands Dataset</a:t>
              </a:r>
            </a:p>
            <a:p>
              <a:pPr algn="ctr"/>
              <a:r>
                <a:rPr lang="en-US" sz="1200" b="1" dirty="0">
                  <a:solidFill>
                    <a:srgbClr val="00B050"/>
                  </a:solidFill>
                </a:rPr>
                <a:t>15 attributes </a:t>
              </a:r>
            </a:p>
            <a:p>
              <a:pPr algn="ctr"/>
              <a:r>
                <a:rPr lang="en-US" sz="1200" b="1" dirty="0" smtClean="0">
                  <a:solidFill>
                    <a:srgbClr val="00B050"/>
                  </a:solidFill>
                </a:rPr>
                <a:t>26,872 instances </a:t>
              </a:r>
            </a:p>
          </p:txBody>
        </p:sp>
      </p:grpSp>
      <p:grpSp>
        <p:nvGrpSpPr>
          <p:cNvPr id="31" name="Group 30"/>
          <p:cNvGrpSpPr/>
          <p:nvPr/>
        </p:nvGrpSpPr>
        <p:grpSpPr>
          <a:xfrm>
            <a:off x="258902" y="4393820"/>
            <a:ext cx="2601134" cy="2300302"/>
            <a:chOff x="5931654" y="4383508"/>
            <a:chExt cx="2601134" cy="2300302"/>
          </a:xfrm>
        </p:grpSpPr>
        <p:pic>
          <p:nvPicPr>
            <p:cNvPr id="32" name="Picture 31"/>
            <p:cNvPicPr>
              <a:picLocks noChangeAspect="1"/>
            </p:cNvPicPr>
            <p:nvPr/>
          </p:nvPicPr>
          <p:blipFill>
            <a:blip r:embed="rId11"/>
            <a:stretch>
              <a:fillRect/>
            </a:stretch>
          </p:blipFill>
          <p:spPr>
            <a:xfrm>
              <a:off x="5931654" y="4383508"/>
              <a:ext cx="2601134" cy="1393924"/>
            </a:xfrm>
            <a:prstGeom prst="rect">
              <a:avLst/>
            </a:prstGeom>
          </p:spPr>
        </p:pic>
        <p:sp>
          <p:nvSpPr>
            <p:cNvPr id="33" name="Rectangle 32"/>
            <p:cNvSpPr/>
            <p:nvPr/>
          </p:nvSpPr>
          <p:spPr>
            <a:xfrm>
              <a:off x="6225502" y="5857720"/>
              <a:ext cx="2209800" cy="82609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err="1" smtClean="0">
                  <a:solidFill>
                    <a:schemeClr val="tx1"/>
                  </a:solidFill>
                </a:rPr>
                <a:t>WEAP</a:t>
              </a:r>
              <a:r>
                <a:rPr lang="en-US" sz="1200" b="1" dirty="0" smtClean="0">
                  <a:solidFill>
                    <a:schemeClr val="tx1"/>
                  </a:solidFill>
                </a:rPr>
                <a:t> Model  </a:t>
              </a:r>
            </a:p>
            <a:p>
              <a:pPr algn="ctr"/>
              <a:r>
                <a:rPr lang="en-US" sz="1200" b="1" dirty="0" smtClean="0">
                  <a:solidFill>
                    <a:schemeClr val="tx1"/>
                  </a:solidFill>
                </a:rPr>
                <a:t>Lower Bear River, UT</a:t>
              </a:r>
            </a:p>
            <a:p>
              <a:pPr algn="ctr"/>
              <a:r>
                <a:rPr lang="en-US" sz="1200" b="1" dirty="0" smtClean="0">
                  <a:solidFill>
                    <a:srgbClr val="00B050"/>
                  </a:solidFill>
                </a:rPr>
                <a:t>200 attributes </a:t>
              </a:r>
            </a:p>
            <a:p>
              <a:pPr algn="ctr"/>
              <a:r>
                <a:rPr lang="en-US" sz="1200" b="1" dirty="0" smtClean="0">
                  <a:solidFill>
                    <a:srgbClr val="00B050"/>
                  </a:solidFill>
                </a:rPr>
                <a:t>53 instances</a:t>
              </a:r>
            </a:p>
          </p:txBody>
        </p:sp>
      </p:grpSp>
      <p:grpSp>
        <p:nvGrpSpPr>
          <p:cNvPr id="34" name="Group 33"/>
          <p:cNvGrpSpPr/>
          <p:nvPr/>
        </p:nvGrpSpPr>
        <p:grpSpPr>
          <a:xfrm>
            <a:off x="3227498" y="1537744"/>
            <a:ext cx="2271558" cy="2256328"/>
            <a:chOff x="2957146" y="4605897"/>
            <a:chExt cx="2271558" cy="2121444"/>
          </a:xfrm>
        </p:grpSpPr>
        <p:pic>
          <p:nvPicPr>
            <p:cNvPr id="35" name="Picture 2" descr="http://www.mapcruzin.com/images/water-body-shapefile-300x200.jp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968025" y="4605897"/>
              <a:ext cx="2260679" cy="1507119"/>
            </a:xfrm>
            <a:prstGeom prst="rect">
              <a:avLst/>
            </a:prstGeom>
            <a:noFill/>
            <a:extLst>
              <a:ext uri="{909E8E84-426E-40DD-AFC4-6F175D3DCCD1}">
                <a14:hiddenFill xmlns:a14="http://schemas.microsoft.com/office/drawing/2010/main">
                  <a:solidFill>
                    <a:srgbClr val="FFFFFF"/>
                  </a:solidFill>
                </a14:hiddenFill>
              </a:ext>
            </a:extLst>
          </p:spPr>
        </p:pic>
        <p:sp>
          <p:nvSpPr>
            <p:cNvPr id="36" name="Rectangle 35"/>
            <p:cNvSpPr/>
            <p:nvPr/>
          </p:nvSpPr>
          <p:spPr>
            <a:xfrm>
              <a:off x="2957146" y="6169393"/>
              <a:ext cx="2209800" cy="5579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tx1"/>
                  </a:solidFill>
                </a:rPr>
                <a:t>Streams Network</a:t>
              </a:r>
            </a:p>
            <a:p>
              <a:pPr algn="ctr"/>
              <a:r>
                <a:rPr lang="en-US" sz="1200" b="1" dirty="0" smtClean="0">
                  <a:solidFill>
                    <a:srgbClr val="00B050"/>
                  </a:solidFill>
                </a:rPr>
                <a:t>22 attributes </a:t>
              </a:r>
            </a:p>
            <a:p>
              <a:pPr algn="ctr"/>
              <a:r>
                <a:rPr lang="en-US" sz="1200" b="1" dirty="0">
                  <a:solidFill>
                    <a:srgbClr val="00B050"/>
                  </a:solidFill>
                </a:rPr>
                <a:t> </a:t>
              </a:r>
              <a:r>
                <a:rPr lang="en-US" sz="1200" b="1" dirty="0" smtClean="0">
                  <a:solidFill>
                    <a:srgbClr val="00B050"/>
                  </a:solidFill>
                </a:rPr>
                <a:t>76,976 instances</a:t>
              </a:r>
              <a:endParaRPr lang="en-US" sz="1200" b="1" dirty="0">
                <a:solidFill>
                  <a:srgbClr val="00B050"/>
                </a:solidFill>
              </a:endParaRPr>
            </a:p>
          </p:txBody>
        </p:sp>
      </p:grpSp>
      <p:sp>
        <p:nvSpPr>
          <p:cNvPr id="39" name="Right Arrow 38"/>
          <p:cNvSpPr/>
          <p:nvPr/>
        </p:nvSpPr>
        <p:spPr>
          <a:xfrm>
            <a:off x="4572000" y="4845607"/>
            <a:ext cx="559020" cy="490351"/>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rotWithShape="1">
          <a:blip r:embed="rId13"/>
          <a:srcRect b="21795"/>
          <a:stretch/>
        </p:blipFill>
        <p:spPr>
          <a:xfrm>
            <a:off x="7461702" y="5777759"/>
            <a:ext cx="1374236" cy="546841"/>
          </a:xfrm>
          <a:prstGeom prst="rect">
            <a:avLst/>
          </a:prstGeom>
        </p:spPr>
      </p:pic>
      <p:sp>
        <p:nvSpPr>
          <p:cNvPr id="40" name="Right Arrow 39"/>
          <p:cNvSpPr/>
          <p:nvPr/>
        </p:nvSpPr>
        <p:spPr>
          <a:xfrm>
            <a:off x="6843525" y="4815645"/>
            <a:ext cx="559020" cy="490351"/>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2374645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b="26554"/>
          <a:stretch/>
        </p:blipFill>
        <p:spPr bwMode="auto">
          <a:xfrm>
            <a:off x="228600" y="1751808"/>
            <a:ext cx="8686800" cy="2271711"/>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2" name="Title 1"/>
          <p:cNvSpPr>
            <a:spLocks noGrp="1"/>
          </p:cNvSpPr>
          <p:nvPr>
            <p:ph type="title"/>
          </p:nvPr>
        </p:nvSpPr>
        <p:spPr/>
        <p:txBody>
          <a:bodyPr/>
          <a:lstStyle/>
          <a:p>
            <a:pPr lvl="0" algn="ctr"/>
            <a:r>
              <a:rPr lang="en-US" b="1" dirty="0" smtClean="0"/>
              <a:t>What </a:t>
            </a:r>
            <a:r>
              <a:rPr lang="en-US" b="1" dirty="0"/>
              <a:t>are the required attributes for the WEAP model? </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13</a:t>
            </a:fld>
            <a:endParaRPr lang="en-US" dirty="0"/>
          </a:p>
        </p:txBody>
      </p:sp>
      <p:graphicFrame>
        <p:nvGraphicFramePr>
          <p:cNvPr id="7" name="Content Placeholder 3"/>
          <p:cNvGraphicFramePr>
            <a:graphicFrameLocks noGrp="1"/>
          </p:cNvGraphicFramePr>
          <p:nvPr>
            <p:ph idx="1"/>
            <p:extLst>
              <p:ext uri="{D42A27DB-BD31-4B8C-83A1-F6EECF244321}">
                <p14:modId xmlns:p14="http://schemas.microsoft.com/office/powerpoint/2010/main" val="134606415"/>
              </p:ext>
            </p:extLst>
          </p:nvPr>
        </p:nvGraphicFramePr>
        <p:xfrm>
          <a:off x="533400" y="4382975"/>
          <a:ext cx="8172450" cy="1998776"/>
        </p:xfrm>
        <a:graphic>
          <a:graphicData uri="http://schemas.openxmlformats.org/drawingml/2006/table">
            <a:tbl>
              <a:tblPr firstRow="1" firstCol="1" bandRow="1">
                <a:tableStyleId>{B301B821-A1FF-4177-AEE7-76D212191A09}</a:tableStyleId>
              </a:tblPr>
              <a:tblGrid>
                <a:gridCol w="3329239"/>
                <a:gridCol w="1996665"/>
                <a:gridCol w="2846546"/>
              </a:tblGrid>
              <a:tr h="221733">
                <a:tc>
                  <a:txBody>
                    <a:bodyPr/>
                    <a:lstStyle/>
                    <a:p>
                      <a:pPr>
                        <a:spcAft>
                          <a:spcPts val="0"/>
                        </a:spcAft>
                      </a:pPr>
                      <a:r>
                        <a:rPr lang="en-US" sz="1800" dirty="0" smtClean="0">
                          <a:effectLst/>
                          <a:latin typeface="Arial" panose="020B0604020202020204" pitchFamily="34" charset="0"/>
                          <a:cs typeface="Arial" panose="020B0604020202020204" pitchFamily="34" charset="0"/>
                        </a:rPr>
                        <a:t>Object Type</a:t>
                      </a:r>
                      <a:endParaRPr lang="en-US" sz="1800" dirty="0">
                        <a:effectLst/>
                        <a:latin typeface="Arial" panose="020B0604020202020204" pitchFamily="34" charset="0"/>
                        <a:cs typeface="Arial" panose="020B0604020202020204" pitchFamily="34" charset="0"/>
                      </a:endParaRPr>
                    </a:p>
                  </a:txBody>
                  <a:tcPr marL="65314" marR="65314" marT="0" marB="0"/>
                </a:tc>
                <a:tc>
                  <a:txBody>
                    <a:bodyPr/>
                    <a:lstStyle/>
                    <a:p>
                      <a:pPr>
                        <a:spcAft>
                          <a:spcPts val="0"/>
                        </a:spcAft>
                      </a:pPr>
                      <a:r>
                        <a:rPr lang="en-US" sz="1800" dirty="0" smtClean="0">
                          <a:effectLst/>
                          <a:latin typeface="Arial" panose="020B0604020202020204" pitchFamily="34" charset="0"/>
                          <a:cs typeface="Arial" panose="020B0604020202020204" pitchFamily="34" charset="0"/>
                        </a:rPr>
                        <a:t>Object Topology</a:t>
                      </a:r>
                      <a:endParaRPr lang="en-US" sz="1800" dirty="0">
                        <a:effectLst/>
                        <a:latin typeface="Arial" panose="020B0604020202020204" pitchFamily="34" charset="0"/>
                        <a:cs typeface="Arial" panose="020B0604020202020204" pitchFamily="34" charset="0"/>
                      </a:endParaRPr>
                    </a:p>
                  </a:txBody>
                  <a:tcPr marL="65314" marR="65314" marT="0" marB="0"/>
                </a:tc>
                <a:tc>
                  <a:txBody>
                    <a:bodyPr/>
                    <a:lstStyle/>
                    <a:p>
                      <a:pPr>
                        <a:spcAft>
                          <a:spcPts val="0"/>
                        </a:spcAft>
                      </a:pPr>
                      <a:r>
                        <a:rPr lang="en-US" sz="1800" dirty="0" smtClean="0">
                          <a:effectLst/>
                          <a:latin typeface="Arial" panose="020B0604020202020204" pitchFamily="34" charset="0"/>
                          <a:cs typeface="Arial" panose="020B0604020202020204" pitchFamily="34" charset="0"/>
                        </a:rPr>
                        <a:t>Native Attribute Name</a:t>
                      </a:r>
                      <a:endParaRPr lang="en-US" sz="1800" dirty="0">
                        <a:effectLst/>
                        <a:latin typeface="Arial" panose="020B0604020202020204" pitchFamily="34" charset="0"/>
                        <a:cs typeface="Arial" panose="020B0604020202020204" pitchFamily="34" charset="0"/>
                      </a:endParaRPr>
                    </a:p>
                  </a:txBody>
                  <a:tcPr marL="65314" marR="65314" marT="0" marB="0"/>
                </a:tc>
              </a:tr>
              <a:tr h="332600">
                <a:tc>
                  <a:txBody>
                    <a:bodyPr/>
                    <a:lstStyle/>
                    <a:p>
                      <a:pPr>
                        <a:spcAft>
                          <a:spcPts val="0"/>
                        </a:spcAft>
                      </a:pPr>
                      <a:r>
                        <a:rPr lang="en-US" sz="1800" b="0" dirty="0">
                          <a:effectLst/>
                          <a:latin typeface="Arial" panose="020B0604020202020204" pitchFamily="34" charset="0"/>
                          <a:cs typeface="Arial" panose="020B0604020202020204" pitchFamily="34" charset="0"/>
                        </a:rPr>
                        <a:t>Demand Site</a:t>
                      </a:r>
                    </a:p>
                  </a:txBody>
                  <a:tcPr marL="68580" marR="68580" marT="0" marB="0"/>
                </a:tc>
                <a:tc>
                  <a:txBody>
                    <a:bodyPr/>
                    <a:lstStyle/>
                    <a:p>
                      <a:pPr algn="l">
                        <a:spcAft>
                          <a:spcPts val="0"/>
                        </a:spcAft>
                      </a:pPr>
                      <a:r>
                        <a:rPr lang="en-US" sz="1800" dirty="0">
                          <a:effectLst/>
                          <a:latin typeface="Arial" panose="020B0604020202020204" pitchFamily="34" charset="0"/>
                          <a:cs typeface="Arial" panose="020B0604020202020204" pitchFamily="34" charset="0"/>
                        </a:rPr>
                        <a:t>Node</a:t>
                      </a:r>
                    </a:p>
                  </a:txBody>
                  <a:tcPr marL="68580" marR="68580" marT="0" marB="0"/>
                </a:tc>
                <a:tc>
                  <a:txBody>
                    <a:bodyPr/>
                    <a:lstStyle/>
                    <a:p>
                      <a:pPr>
                        <a:spcAft>
                          <a:spcPts val="0"/>
                        </a:spcAft>
                      </a:pPr>
                      <a:r>
                        <a:rPr lang="en-US" sz="1800" dirty="0">
                          <a:effectLst/>
                          <a:latin typeface="Arial" panose="020B0604020202020204" pitchFamily="34" charset="0"/>
                          <a:cs typeface="Arial" panose="020B0604020202020204" pitchFamily="34" charset="0"/>
                        </a:rPr>
                        <a:t>Consumption</a:t>
                      </a:r>
                    </a:p>
                  </a:txBody>
                  <a:tcPr marL="68580" marR="68580" marT="0" marB="0"/>
                </a:tc>
              </a:tr>
              <a:tr h="279384">
                <a:tc>
                  <a:txBody>
                    <a:bodyPr/>
                    <a:lstStyle/>
                    <a:p>
                      <a:pPr>
                        <a:spcAft>
                          <a:spcPts val="0"/>
                        </a:spcAft>
                      </a:pPr>
                      <a:r>
                        <a:rPr lang="en-US" sz="1800" b="0" dirty="0">
                          <a:effectLst/>
                          <a:latin typeface="Arial" panose="020B0604020202020204" pitchFamily="34" charset="0"/>
                          <a:cs typeface="Arial" panose="020B0604020202020204" pitchFamily="34" charset="0"/>
                        </a:rPr>
                        <a:t>Groundwater</a:t>
                      </a:r>
                    </a:p>
                  </a:txBody>
                  <a:tcPr marL="68580" marR="68580" marT="0" marB="0"/>
                </a:tc>
                <a:tc>
                  <a:txBody>
                    <a:bodyPr/>
                    <a:lstStyle/>
                    <a:p>
                      <a:pPr algn="l">
                        <a:spcAft>
                          <a:spcPts val="0"/>
                        </a:spcAft>
                      </a:pPr>
                      <a:r>
                        <a:rPr lang="en-US" sz="1800" dirty="0">
                          <a:effectLst/>
                          <a:latin typeface="Arial" panose="020B0604020202020204" pitchFamily="34" charset="0"/>
                          <a:cs typeface="Arial" panose="020B0604020202020204" pitchFamily="34" charset="0"/>
                        </a:rPr>
                        <a:t>Node</a:t>
                      </a:r>
                    </a:p>
                  </a:txBody>
                  <a:tcPr marL="68580" marR="68580" marT="0" marB="0"/>
                </a:tc>
                <a:tc>
                  <a:txBody>
                    <a:bodyPr/>
                    <a:lstStyle/>
                    <a:p>
                      <a:pPr>
                        <a:spcAft>
                          <a:spcPts val="0"/>
                        </a:spcAft>
                      </a:pPr>
                      <a:r>
                        <a:rPr lang="en-US" sz="1800" dirty="0">
                          <a:effectLst/>
                          <a:latin typeface="Arial" panose="020B0604020202020204" pitchFamily="34" charset="0"/>
                          <a:cs typeface="Arial" panose="020B0604020202020204" pitchFamily="34" charset="0"/>
                        </a:rPr>
                        <a:t>Storage Capacity</a:t>
                      </a:r>
                    </a:p>
                  </a:txBody>
                  <a:tcPr marL="68580" marR="68580" marT="0" marB="0"/>
                </a:tc>
              </a:tr>
              <a:tr h="279384">
                <a:tc>
                  <a:txBody>
                    <a:bodyPr/>
                    <a:lstStyle/>
                    <a:p>
                      <a:pPr>
                        <a:spcAft>
                          <a:spcPts val="0"/>
                        </a:spcAft>
                      </a:pPr>
                      <a:r>
                        <a:rPr lang="en-US" sz="1800" b="0" dirty="0">
                          <a:effectLst/>
                          <a:latin typeface="Arial" panose="020B0604020202020204" pitchFamily="34" charset="0"/>
                          <a:cs typeface="Arial" panose="020B0604020202020204" pitchFamily="34" charset="0"/>
                        </a:rPr>
                        <a:t>Reservoir</a:t>
                      </a:r>
                    </a:p>
                  </a:txBody>
                  <a:tcPr marL="68580" marR="68580" marT="0" marB="0"/>
                </a:tc>
                <a:tc>
                  <a:txBody>
                    <a:bodyPr/>
                    <a:lstStyle/>
                    <a:p>
                      <a:pPr algn="l">
                        <a:spcAft>
                          <a:spcPts val="0"/>
                        </a:spcAft>
                      </a:pPr>
                      <a:r>
                        <a:rPr lang="en-US" sz="1800" dirty="0">
                          <a:effectLst/>
                          <a:latin typeface="Arial" panose="020B0604020202020204" pitchFamily="34" charset="0"/>
                          <a:cs typeface="Arial" panose="020B0604020202020204" pitchFamily="34" charset="0"/>
                        </a:rPr>
                        <a:t>Node</a:t>
                      </a:r>
                    </a:p>
                  </a:txBody>
                  <a:tcPr marL="68580" marR="68580" marT="0" marB="0"/>
                </a:tc>
                <a:tc>
                  <a:txBody>
                    <a:bodyPr/>
                    <a:lstStyle/>
                    <a:p>
                      <a:pPr>
                        <a:spcAft>
                          <a:spcPts val="0"/>
                        </a:spcAft>
                      </a:pPr>
                      <a:r>
                        <a:rPr lang="en-US" sz="1800" dirty="0">
                          <a:effectLst/>
                          <a:latin typeface="Arial" panose="020B0604020202020204" pitchFamily="34" charset="0"/>
                          <a:cs typeface="Arial" panose="020B0604020202020204" pitchFamily="34" charset="0"/>
                        </a:rPr>
                        <a:t>Capacity</a:t>
                      </a:r>
                    </a:p>
                  </a:txBody>
                  <a:tcPr marL="68580" marR="68580" marT="0" marB="0"/>
                </a:tc>
              </a:tr>
              <a:tr h="152400">
                <a:tc>
                  <a:txBody>
                    <a:bodyPr/>
                    <a:lstStyle/>
                    <a:p>
                      <a:pPr>
                        <a:spcAft>
                          <a:spcPts val="0"/>
                        </a:spcAft>
                      </a:pPr>
                      <a:r>
                        <a:rPr lang="en-US" sz="1800" b="0" dirty="0">
                          <a:effectLst/>
                          <a:latin typeface="Arial" panose="020B0604020202020204" pitchFamily="34" charset="0"/>
                          <a:cs typeface="Arial" panose="020B0604020202020204" pitchFamily="34" charset="0"/>
                        </a:rPr>
                        <a:t>Return Flow</a:t>
                      </a:r>
                    </a:p>
                  </a:txBody>
                  <a:tcPr marL="68580" marR="68580" marT="0" marB="0"/>
                </a:tc>
                <a:tc>
                  <a:txBody>
                    <a:bodyPr/>
                    <a:lstStyle/>
                    <a:p>
                      <a:pPr algn="l">
                        <a:spcAft>
                          <a:spcPts val="0"/>
                        </a:spcAft>
                      </a:pPr>
                      <a:r>
                        <a:rPr lang="en-US" sz="1800" dirty="0">
                          <a:effectLst/>
                          <a:latin typeface="Arial" panose="020B0604020202020204" pitchFamily="34" charset="0"/>
                          <a:cs typeface="Arial" panose="020B0604020202020204" pitchFamily="34" charset="0"/>
                        </a:rPr>
                        <a:t>Link</a:t>
                      </a:r>
                    </a:p>
                  </a:txBody>
                  <a:tcPr marL="68580" marR="68580" marT="0" marB="0"/>
                </a:tc>
                <a:tc>
                  <a:txBody>
                    <a:bodyPr/>
                    <a:lstStyle/>
                    <a:p>
                      <a:pPr>
                        <a:spcAft>
                          <a:spcPts val="0"/>
                        </a:spcAft>
                      </a:pPr>
                      <a:r>
                        <a:rPr lang="en-US" sz="1800" dirty="0">
                          <a:effectLst/>
                          <a:latin typeface="Arial" panose="020B0604020202020204" pitchFamily="34" charset="0"/>
                          <a:cs typeface="Arial" panose="020B0604020202020204" pitchFamily="34" charset="0"/>
                        </a:rPr>
                        <a:t>Loss to Groundwater</a:t>
                      </a:r>
                    </a:p>
                  </a:txBody>
                  <a:tcPr marL="68580" marR="68580" marT="0" marB="0"/>
                </a:tc>
              </a:tr>
              <a:tr h="279384">
                <a:tc>
                  <a:txBody>
                    <a:bodyPr/>
                    <a:lstStyle/>
                    <a:p>
                      <a:pPr>
                        <a:spcAft>
                          <a:spcPts val="0"/>
                        </a:spcAft>
                      </a:pPr>
                      <a:r>
                        <a:rPr lang="en-US" sz="1800" b="0" dirty="0">
                          <a:effectLst/>
                          <a:latin typeface="Arial" panose="020B0604020202020204" pitchFamily="34" charset="0"/>
                          <a:cs typeface="Arial" panose="020B0604020202020204" pitchFamily="34" charset="0"/>
                        </a:rPr>
                        <a:t>River</a:t>
                      </a:r>
                    </a:p>
                  </a:txBody>
                  <a:tcPr marL="68580" marR="68580" marT="0" marB="0"/>
                </a:tc>
                <a:tc>
                  <a:txBody>
                    <a:bodyPr/>
                    <a:lstStyle/>
                    <a:p>
                      <a:pPr algn="l">
                        <a:spcAft>
                          <a:spcPts val="0"/>
                        </a:spcAft>
                      </a:pPr>
                      <a:r>
                        <a:rPr lang="en-US" sz="1800" dirty="0">
                          <a:effectLst/>
                          <a:latin typeface="Arial" panose="020B0604020202020204" pitchFamily="34" charset="0"/>
                          <a:cs typeface="Arial" panose="020B0604020202020204" pitchFamily="34" charset="0"/>
                        </a:rPr>
                        <a:t>Link</a:t>
                      </a:r>
                    </a:p>
                  </a:txBody>
                  <a:tcPr marL="68580" marR="68580" marT="0" marB="0"/>
                </a:tc>
                <a:tc>
                  <a:txBody>
                    <a:bodyPr/>
                    <a:lstStyle/>
                    <a:p>
                      <a:pPr>
                        <a:spcAft>
                          <a:spcPts val="0"/>
                        </a:spcAft>
                      </a:pPr>
                      <a:r>
                        <a:rPr lang="en-US" sz="1800" dirty="0" err="1">
                          <a:effectLst/>
                          <a:latin typeface="Arial" panose="020B0604020202020204" pitchFamily="34" charset="0"/>
                          <a:cs typeface="Arial" panose="020B0604020202020204" pitchFamily="34" charset="0"/>
                        </a:rPr>
                        <a:t>Headflow</a:t>
                      </a:r>
                      <a:endParaRPr lang="en-US" sz="1800" dirty="0">
                        <a:effectLst/>
                        <a:latin typeface="Arial" panose="020B0604020202020204" pitchFamily="34" charset="0"/>
                        <a:cs typeface="Arial" panose="020B0604020202020204" pitchFamily="34" charset="0"/>
                      </a:endParaRPr>
                    </a:p>
                  </a:txBody>
                  <a:tcPr marL="68580" marR="68580" marT="0" marB="0"/>
                </a:tc>
              </a:tr>
              <a:tr h="279384">
                <a:tc>
                  <a:txBody>
                    <a:bodyPr/>
                    <a:lstStyle/>
                    <a:p>
                      <a:pPr>
                        <a:spcAft>
                          <a:spcPts val="0"/>
                        </a:spcAft>
                      </a:pPr>
                      <a:r>
                        <a:rPr lang="en-US" sz="1800" b="0" dirty="0">
                          <a:effectLst/>
                          <a:latin typeface="Arial" panose="020B0604020202020204" pitchFamily="34" charset="0"/>
                          <a:cs typeface="Arial" panose="020B0604020202020204" pitchFamily="34" charset="0"/>
                        </a:rPr>
                        <a:t>Transmission Link</a:t>
                      </a:r>
                    </a:p>
                  </a:txBody>
                  <a:tcPr marL="68580" marR="68580" marT="0" marB="0"/>
                </a:tc>
                <a:tc>
                  <a:txBody>
                    <a:bodyPr/>
                    <a:lstStyle/>
                    <a:p>
                      <a:pPr algn="l">
                        <a:spcAft>
                          <a:spcPts val="0"/>
                        </a:spcAft>
                      </a:pPr>
                      <a:r>
                        <a:rPr lang="en-US" sz="1800" dirty="0">
                          <a:effectLst/>
                          <a:latin typeface="Arial" panose="020B0604020202020204" pitchFamily="34" charset="0"/>
                          <a:cs typeface="Arial" panose="020B0604020202020204" pitchFamily="34" charset="0"/>
                        </a:rPr>
                        <a:t>Link</a:t>
                      </a:r>
                    </a:p>
                  </a:txBody>
                  <a:tcPr marL="68580" marR="68580" marT="0" marB="0"/>
                </a:tc>
                <a:tc>
                  <a:txBody>
                    <a:bodyPr/>
                    <a:lstStyle/>
                    <a:p>
                      <a:pPr>
                        <a:spcAft>
                          <a:spcPts val="0"/>
                        </a:spcAft>
                      </a:pPr>
                      <a:r>
                        <a:rPr lang="en-US" sz="1800" dirty="0">
                          <a:effectLst/>
                          <a:latin typeface="Arial" panose="020B0604020202020204" pitchFamily="34" charset="0"/>
                          <a:cs typeface="Arial" panose="020B0604020202020204" pitchFamily="34" charset="0"/>
                        </a:rPr>
                        <a:t>Capital Costs</a:t>
                      </a:r>
                    </a:p>
                  </a:txBody>
                  <a:tcPr marL="68580" marR="68580" marT="0" marB="0"/>
                </a:tc>
              </a:tr>
            </a:tbl>
          </a:graphicData>
        </a:graphic>
      </p:graphicFrame>
    </p:spTree>
    <p:extLst>
      <p:ext uri="{BB962C8B-B14F-4D97-AF65-F5344CB8AC3E}">
        <p14:creationId xmlns:p14="http://schemas.microsoft.com/office/powerpoint/2010/main" val="253046724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4458043" y="1847859"/>
            <a:ext cx="4535259" cy="4662941"/>
          </a:xfrm>
          <a:prstGeom prst="rect">
            <a:avLst/>
          </a:prstGeom>
          <a:ln>
            <a:solidFill>
              <a:schemeClr val="tx1"/>
            </a:solidFill>
          </a:ln>
        </p:spPr>
      </p:pic>
      <p:sp>
        <p:nvSpPr>
          <p:cNvPr id="2" name="Title 1"/>
          <p:cNvSpPr>
            <a:spLocks noGrp="1"/>
          </p:cNvSpPr>
          <p:nvPr>
            <p:ph type="title"/>
          </p:nvPr>
        </p:nvSpPr>
        <p:spPr>
          <a:xfrm>
            <a:off x="457200" y="228600"/>
            <a:ext cx="8229600" cy="1143000"/>
          </a:xfrm>
        </p:spPr>
        <p:txBody>
          <a:bodyPr>
            <a:noAutofit/>
          </a:bodyPr>
          <a:lstStyle/>
          <a:p>
            <a:r>
              <a:rPr lang="en-US" sz="2400" dirty="0">
                <a:latin typeface="Arial" panose="020B0604020202020204" pitchFamily="34" charset="0"/>
                <a:cs typeface="Arial" panose="020B0604020202020204" pitchFamily="34" charset="0"/>
              </a:rPr>
              <a:t>What are the available water system infrastructure components to expand the Lower Bear River Model to the entire Bear River Watershed? </a:t>
            </a:r>
            <a:endParaRPr lang="en-US" sz="2400" b="1"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14</a:t>
            </a:fld>
            <a:endParaRPr lang="en-US" dirty="0"/>
          </a:p>
        </p:txBody>
      </p:sp>
      <p:pic>
        <p:nvPicPr>
          <p:cNvPr id="5" name="Content Placeholder 6"/>
          <p:cNvPicPr>
            <a:picLocks noChangeAspect="1"/>
          </p:cNvPicPr>
          <p:nvPr/>
        </p:nvPicPr>
        <p:blipFill rotWithShape="1">
          <a:blip r:embed="rId4" cstate="print">
            <a:extLst>
              <a:ext uri="{28A0092B-C50C-407E-A947-70E740481C1C}">
                <a14:useLocalDpi xmlns:a14="http://schemas.microsoft.com/office/drawing/2010/main" val="0"/>
              </a:ext>
            </a:extLst>
          </a:blip>
          <a:srcRect l="3904" t="16837" r="38853" b="7403"/>
          <a:stretch/>
        </p:blipFill>
        <p:spPr>
          <a:xfrm>
            <a:off x="264826" y="3826830"/>
            <a:ext cx="2476843" cy="2533135"/>
          </a:xfrm>
          <a:prstGeom prst="rect">
            <a:avLst/>
          </a:prstGeom>
        </p:spPr>
      </p:pic>
      <p:cxnSp>
        <p:nvCxnSpPr>
          <p:cNvPr id="7" name="Straight Connector 6"/>
          <p:cNvCxnSpPr/>
          <p:nvPr/>
        </p:nvCxnSpPr>
        <p:spPr>
          <a:xfrm flipV="1">
            <a:off x="1828800" y="1847863"/>
            <a:ext cx="2629243" cy="3028937"/>
          </a:xfrm>
          <a:prstGeom prst="line">
            <a:avLst/>
          </a:prstGeom>
          <a:ln>
            <a:prstDash val="sysDash"/>
          </a:ln>
        </p:spPr>
        <p:style>
          <a:lnRef idx="2">
            <a:schemeClr val="dk1"/>
          </a:lnRef>
          <a:fillRef idx="0">
            <a:schemeClr val="dk1"/>
          </a:fillRef>
          <a:effectRef idx="1">
            <a:schemeClr val="dk1"/>
          </a:effectRef>
          <a:fontRef idx="minor">
            <a:schemeClr val="tx1"/>
          </a:fontRef>
        </p:style>
      </p:cxnSp>
      <p:cxnSp>
        <p:nvCxnSpPr>
          <p:cNvPr id="8" name="Straight Connector 7"/>
          <p:cNvCxnSpPr/>
          <p:nvPr/>
        </p:nvCxnSpPr>
        <p:spPr>
          <a:xfrm>
            <a:off x="1828800" y="4876800"/>
            <a:ext cx="2629243" cy="1634000"/>
          </a:xfrm>
          <a:prstGeom prst="line">
            <a:avLst/>
          </a:prstGeom>
          <a:ln>
            <a:prstDash val="sysDash"/>
          </a:ln>
        </p:spPr>
        <p:style>
          <a:lnRef idx="2">
            <a:schemeClr val="dk1"/>
          </a:lnRef>
          <a:fillRef idx="0">
            <a:schemeClr val="dk1"/>
          </a:fillRef>
          <a:effectRef idx="1">
            <a:schemeClr val="dk1"/>
          </a:effectRef>
          <a:fontRef idx="minor">
            <a:schemeClr val="tx1"/>
          </a:fontRef>
        </p:style>
      </p:cxnSp>
      <p:pic>
        <p:nvPicPr>
          <p:cNvPr id="13" name="Picture 12"/>
          <p:cNvPicPr/>
          <p:nvPr/>
        </p:nvPicPr>
        <p:blipFill>
          <a:blip r:embed="rId5">
            <a:extLst>
              <a:ext uri="{28A0092B-C50C-407E-A947-70E740481C1C}">
                <a14:useLocalDpi xmlns:a14="http://schemas.microsoft.com/office/drawing/2010/main" val="0"/>
              </a:ext>
            </a:extLst>
          </a:blip>
          <a:stretch>
            <a:fillRect/>
          </a:stretch>
        </p:blipFill>
        <p:spPr>
          <a:xfrm>
            <a:off x="4458043" y="5056573"/>
            <a:ext cx="1805596" cy="1454227"/>
          </a:xfrm>
          <a:prstGeom prst="rect">
            <a:avLst/>
          </a:prstGeom>
          <a:ln w="12700">
            <a:solidFill>
              <a:schemeClr val="tx1"/>
            </a:solidFill>
          </a:ln>
        </p:spPr>
      </p:pic>
      <p:graphicFrame>
        <p:nvGraphicFramePr>
          <p:cNvPr id="10" name="Table 9"/>
          <p:cNvGraphicFramePr>
            <a:graphicFrameLocks noGrp="1"/>
          </p:cNvGraphicFramePr>
          <p:nvPr>
            <p:extLst>
              <p:ext uri="{D42A27DB-BD31-4B8C-83A1-F6EECF244321}">
                <p14:modId xmlns:p14="http://schemas.microsoft.com/office/powerpoint/2010/main" val="1616380689"/>
              </p:ext>
            </p:extLst>
          </p:nvPr>
        </p:nvGraphicFramePr>
        <p:xfrm>
          <a:off x="156860" y="2252494"/>
          <a:ext cx="5169617" cy="1222828"/>
        </p:xfrm>
        <a:graphic>
          <a:graphicData uri="http://schemas.openxmlformats.org/drawingml/2006/table">
            <a:tbl>
              <a:tblPr firstRow="1" bandRow="1">
                <a:tableStyleId>{1FECB4D8-DB02-4DC6-A0A2-4F2EBAE1DC90}</a:tableStyleId>
              </a:tblPr>
              <a:tblGrid>
                <a:gridCol w="1316355"/>
                <a:gridCol w="1195705"/>
                <a:gridCol w="1209739"/>
                <a:gridCol w="1447818"/>
              </a:tblGrid>
              <a:tr h="305707">
                <a:tc>
                  <a:txBody>
                    <a:bodyPr/>
                    <a:lstStyle/>
                    <a:p>
                      <a:r>
                        <a:rPr lang="en-US" sz="1400" dirty="0" smtClean="0">
                          <a:solidFill>
                            <a:schemeClr val="tx1"/>
                          </a:solidFill>
                          <a:latin typeface="Arial" panose="020B0604020202020204" pitchFamily="34" charset="0"/>
                          <a:cs typeface="Arial" panose="020B0604020202020204" pitchFamily="34" charset="0"/>
                        </a:rPr>
                        <a:t>Object Name</a:t>
                      </a:r>
                      <a:endParaRPr lang="en-US" sz="1400" dirty="0">
                        <a:solidFill>
                          <a:schemeClr val="tx1"/>
                        </a:solidFill>
                        <a:latin typeface="Arial" panose="020B0604020202020204" pitchFamily="34" charset="0"/>
                        <a:cs typeface="Arial" panose="020B0604020202020204" pitchFamily="34" charset="0"/>
                      </a:endParaRPr>
                    </a:p>
                  </a:txBody>
                  <a:tcPr/>
                </a:tc>
                <a:tc>
                  <a:txBody>
                    <a:bodyPr/>
                    <a:lstStyle/>
                    <a:p>
                      <a:r>
                        <a:rPr lang="en-US" sz="1400" dirty="0" smtClean="0">
                          <a:solidFill>
                            <a:schemeClr val="tx1"/>
                          </a:solidFill>
                          <a:latin typeface="Arial" panose="020B0604020202020204" pitchFamily="34" charset="0"/>
                          <a:cs typeface="Arial" panose="020B0604020202020204" pitchFamily="34" charset="0"/>
                        </a:rPr>
                        <a:t># Instances</a:t>
                      </a:r>
                      <a:endParaRPr lang="en-US" sz="1400" dirty="0">
                        <a:solidFill>
                          <a:schemeClr val="tx1"/>
                        </a:solidFill>
                        <a:latin typeface="Arial" panose="020B0604020202020204" pitchFamily="34" charset="0"/>
                        <a:cs typeface="Arial" panose="020B0604020202020204" pitchFamily="34" charset="0"/>
                      </a:endParaRPr>
                    </a:p>
                  </a:txBody>
                  <a:tcPr/>
                </a:tc>
                <a:tc>
                  <a:txBody>
                    <a:bodyPr/>
                    <a:lstStyle/>
                    <a:p>
                      <a:r>
                        <a:rPr lang="en-US" sz="1400" dirty="0" smtClean="0">
                          <a:solidFill>
                            <a:schemeClr val="tx1"/>
                          </a:solidFill>
                          <a:latin typeface="Arial" panose="020B0604020202020204" pitchFamily="34" charset="0"/>
                          <a:cs typeface="Arial" panose="020B0604020202020204" pitchFamily="34" charset="0"/>
                        </a:rPr>
                        <a:t>#</a:t>
                      </a:r>
                      <a:r>
                        <a:rPr lang="en-US" sz="1400" baseline="0" dirty="0" smtClean="0">
                          <a:solidFill>
                            <a:schemeClr val="tx1"/>
                          </a:solidFill>
                          <a:latin typeface="Arial" panose="020B0604020202020204" pitchFamily="34" charset="0"/>
                          <a:cs typeface="Arial" panose="020B0604020202020204" pitchFamily="34" charset="0"/>
                        </a:rPr>
                        <a:t> A</a:t>
                      </a:r>
                      <a:r>
                        <a:rPr lang="en-US" sz="1400" dirty="0" smtClean="0">
                          <a:solidFill>
                            <a:schemeClr val="tx1"/>
                          </a:solidFill>
                          <a:latin typeface="Arial" panose="020B0604020202020204" pitchFamily="34" charset="0"/>
                          <a:cs typeface="Arial" panose="020B0604020202020204" pitchFamily="34" charset="0"/>
                        </a:rPr>
                        <a:t>ttributes</a:t>
                      </a:r>
                      <a:endParaRPr lang="en-US" sz="1400" dirty="0">
                        <a:solidFill>
                          <a:schemeClr val="tx1"/>
                        </a:solidFill>
                        <a:latin typeface="Arial" panose="020B0604020202020204" pitchFamily="34" charset="0"/>
                        <a:cs typeface="Arial" panose="020B0604020202020204" pitchFamily="34" charset="0"/>
                      </a:endParaRPr>
                    </a:p>
                  </a:txBody>
                  <a:tcPr/>
                </a:tc>
                <a:tc>
                  <a:txBody>
                    <a:bodyPr/>
                    <a:lstStyle/>
                    <a:p>
                      <a:r>
                        <a:rPr lang="en-US" sz="1400" dirty="0" smtClean="0">
                          <a:solidFill>
                            <a:schemeClr val="tx1"/>
                          </a:solidFill>
                          <a:latin typeface="Arial" panose="020B0604020202020204" pitchFamily="34" charset="0"/>
                          <a:cs typeface="Arial" panose="020B0604020202020204" pitchFamily="34" charset="0"/>
                        </a:rPr>
                        <a:t>Source</a:t>
                      </a:r>
                      <a:endParaRPr lang="en-US" sz="1400" dirty="0">
                        <a:solidFill>
                          <a:schemeClr val="tx1"/>
                        </a:solidFill>
                        <a:latin typeface="Arial" panose="020B0604020202020204" pitchFamily="34" charset="0"/>
                        <a:cs typeface="Arial" panose="020B0604020202020204" pitchFamily="34" charset="0"/>
                      </a:endParaRPr>
                    </a:p>
                  </a:txBody>
                  <a:tcPr/>
                </a:tc>
              </a:tr>
              <a:tr h="305707">
                <a:tc>
                  <a:txBody>
                    <a:bodyPr/>
                    <a:lstStyle/>
                    <a:p>
                      <a:pPr algn="l" fontAlgn="b"/>
                      <a:r>
                        <a:rPr lang="en-US" sz="1400" u="none" strike="noStrike" dirty="0" smtClean="0">
                          <a:solidFill>
                            <a:schemeClr val="tx1"/>
                          </a:solidFill>
                          <a:effectLst/>
                          <a:latin typeface="Arial" panose="020B0604020202020204" pitchFamily="34" charset="0"/>
                          <a:cs typeface="Arial" panose="020B0604020202020204" pitchFamily="34" charset="0"/>
                        </a:rPr>
                        <a:t>Gage Station</a:t>
                      </a:r>
                      <a:endParaRPr lang="en-US" sz="1400" b="0" i="0" u="none" strike="noStrike" dirty="0">
                        <a:solidFill>
                          <a:schemeClr val="tx1"/>
                        </a:solidFill>
                        <a:effectLst/>
                        <a:latin typeface="Arial" panose="020B0604020202020204" pitchFamily="34" charset="0"/>
                        <a:cs typeface="Arial" panose="020B0604020202020204" pitchFamily="34" charset="0"/>
                      </a:endParaRPr>
                    </a:p>
                  </a:txBody>
                  <a:tcPr marL="9525" marR="9525" marT="9525" marB="0" anchor="b"/>
                </a:tc>
                <a:tc>
                  <a:txBody>
                    <a:bodyPr/>
                    <a:lstStyle/>
                    <a:p>
                      <a:pPr algn="ctr" fontAlgn="b"/>
                      <a:r>
                        <a:rPr lang="en-US" sz="1400" u="none" strike="noStrike" dirty="0" smtClean="0">
                          <a:solidFill>
                            <a:schemeClr val="tx1"/>
                          </a:solidFill>
                          <a:effectLst/>
                          <a:latin typeface="Arial" panose="020B0604020202020204" pitchFamily="34" charset="0"/>
                          <a:cs typeface="Arial" panose="020B0604020202020204" pitchFamily="34" charset="0"/>
                        </a:rPr>
                        <a:t>44</a:t>
                      </a:r>
                      <a:endParaRPr lang="en-US" sz="1400" b="0" i="0" u="none" strike="noStrike" dirty="0">
                        <a:solidFill>
                          <a:schemeClr val="tx1"/>
                        </a:solidFill>
                        <a:effectLst/>
                        <a:latin typeface="Arial" panose="020B0604020202020204" pitchFamily="34" charset="0"/>
                        <a:cs typeface="Arial" panose="020B0604020202020204" pitchFamily="34" charset="0"/>
                      </a:endParaRPr>
                    </a:p>
                  </a:txBody>
                  <a:tcPr marL="9525" marR="9525" marT="9525" marB="0" anchor="b"/>
                </a:tc>
                <a:tc>
                  <a:txBody>
                    <a:bodyPr/>
                    <a:lstStyle/>
                    <a:p>
                      <a:pPr algn="ctr" fontAlgn="b"/>
                      <a:r>
                        <a:rPr lang="en-US" sz="1400" u="none" strike="noStrike">
                          <a:solidFill>
                            <a:schemeClr val="tx1"/>
                          </a:solidFill>
                          <a:effectLst/>
                          <a:latin typeface="Arial" panose="020B0604020202020204" pitchFamily="34" charset="0"/>
                          <a:cs typeface="Arial" panose="020B0604020202020204" pitchFamily="34" charset="0"/>
                        </a:rPr>
                        <a:t>3</a:t>
                      </a:r>
                      <a:endParaRPr lang="en-US" sz="1400" b="0" i="0" u="none" strike="noStrike">
                        <a:solidFill>
                          <a:schemeClr val="tx1"/>
                        </a:solidFill>
                        <a:effectLst/>
                        <a:latin typeface="Arial" panose="020B0604020202020204" pitchFamily="34" charset="0"/>
                        <a:cs typeface="Arial" panose="020B0604020202020204" pitchFamily="34" charset="0"/>
                      </a:endParaRPr>
                    </a:p>
                  </a:txBody>
                  <a:tcPr marL="9525" marR="9525" marT="9525" marB="0" anchor="b"/>
                </a:tc>
                <a:tc>
                  <a:txBody>
                    <a:bodyPr/>
                    <a:lstStyle/>
                    <a:p>
                      <a:pPr algn="l" fontAlgn="b"/>
                      <a:r>
                        <a:rPr lang="en-US" sz="1400" u="none" strike="noStrike" dirty="0" smtClean="0">
                          <a:solidFill>
                            <a:schemeClr val="tx1"/>
                          </a:solidFill>
                          <a:effectLst/>
                          <a:latin typeface="Arial" panose="020B0604020202020204" pitchFamily="34" charset="0"/>
                          <a:cs typeface="Arial" panose="020B0604020202020204" pitchFamily="34" charset="0"/>
                        </a:rPr>
                        <a:t>CUAHSI Sites</a:t>
                      </a:r>
                      <a:endParaRPr lang="en-US" sz="1400" b="0" i="0" u="none" strike="noStrike" dirty="0">
                        <a:solidFill>
                          <a:schemeClr val="tx1"/>
                        </a:solidFill>
                        <a:effectLst/>
                        <a:latin typeface="Arial" panose="020B0604020202020204" pitchFamily="34" charset="0"/>
                        <a:cs typeface="Arial" panose="020B0604020202020204" pitchFamily="34" charset="0"/>
                      </a:endParaRPr>
                    </a:p>
                  </a:txBody>
                  <a:tcPr marL="9525" marR="9525" marT="9525" marB="0" anchor="b"/>
                </a:tc>
              </a:tr>
              <a:tr h="305707">
                <a:tc>
                  <a:txBody>
                    <a:bodyPr/>
                    <a:lstStyle/>
                    <a:p>
                      <a:pPr algn="l" fontAlgn="b"/>
                      <a:r>
                        <a:rPr lang="en-US" sz="1400" u="none" strike="noStrike" dirty="0">
                          <a:solidFill>
                            <a:schemeClr val="tx1"/>
                          </a:solidFill>
                          <a:effectLst/>
                          <a:latin typeface="Arial" panose="020B0604020202020204" pitchFamily="34" charset="0"/>
                          <a:cs typeface="Arial" panose="020B0604020202020204" pitchFamily="34" charset="0"/>
                        </a:rPr>
                        <a:t>Reservoir</a:t>
                      </a:r>
                      <a:endParaRPr lang="en-US" sz="1400" b="0" i="0" u="none" strike="noStrike" dirty="0">
                        <a:solidFill>
                          <a:schemeClr val="tx1"/>
                        </a:solidFill>
                        <a:effectLst/>
                        <a:latin typeface="Arial" panose="020B0604020202020204" pitchFamily="34" charset="0"/>
                        <a:cs typeface="Arial" panose="020B0604020202020204" pitchFamily="34" charset="0"/>
                      </a:endParaRPr>
                    </a:p>
                  </a:txBody>
                  <a:tcPr marL="9525" marR="9525" marT="9525" marB="0" anchor="b"/>
                </a:tc>
                <a:tc>
                  <a:txBody>
                    <a:bodyPr/>
                    <a:lstStyle/>
                    <a:p>
                      <a:pPr algn="ctr" fontAlgn="b"/>
                      <a:r>
                        <a:rPr lang="en-US" sz="1400" u="none" strike="noStrike" dirty="0" smtClean="0">
                          <a:solidFill>
                            <a:schemeClr val="tx1"/>
                          </a:solidFill>
                          <a:effectLst/>
                          <a:latin typeface="Arial" panose="020B0604020202020204" pitchFamily="34" charset="0"/>
                          <a:cs typeface="Arial" panose="020B0604020202020204" pitchFamily="34" charset="0"/>
                        </a:rPr>
                        <a:t>11</a:t>
                      </a:r>
                      <a:endParaRPr lang="en-US" sz="1400" b="0" i="0" u="none" strike="noStrike" dirty="0">
                        <a:solidFill>
                          <a:schemeClr val="tx1"/>
                        </a:solidFill>
                        <a:effectLst/>
                        <a:latin typeface="Arial" panose="020B0604020202020204" pitchFamily="34" charset="0"/>
                        <a:cs typeface="Arial" panose="020B0604020202020204" pitchFamily="34" charset="0"/>
                      </a:endParaRPr>
                    </a:p>
                  </a:txBody>
                  <a:tcPr marL="9525" marR="9525" marT="9525" marB="0" anchor="b"/>
                </a:tc>
                <a:tc>
                  <a:txBody>
                    <a:bodyPr/>
                    <a:lstStyle/>
                    <a:p>
                      <a:pPr algn="ctr" fontAlgn="b"/>
                      <a:r>
                        <a:rPr lang="en-US" sz="1400" u="none" strike="noStrike" dirty="0">
                          <a:solidFill>
                            <a:schemeClr val="tx1"/>
                          </a:solidFill>
                          <a:effectLst/>
                          <a:latin typeface="Arial" panose="020B0604020202020204" pitchFamily="34" charset="0"/>
                          <a:cs typeface="Arial" panose="020B0604020202020204" pitchFamily="34" charset="0"/>
                        </a:rPr>
                        <a:t>20</a:t>
                      </a:r>
                      <a:endParaRPr lang="en-US" sz="1400" b="0" i="0" u="none" strike="noStrike" dirty="0">
                        <a:solidFill>
                          <a:schemeClr val="tx1"/>
                        </a:solidFill>
                        <a:effectLst/>
                        <a:latin typeface="Arial" panose="020B0604020202020204" pitchFamily="34" charset="0"/>
                        <a:cs typeface="Arial" panose="020B0604020202020204" pitchFamily="34" charset="0"/>
                      </a:endParaRPr>
                    </a:p>
                  </a:txBody>
                  <a:tcPr marL="9525" marR="9525" marT="9525" marB="0" anchor="b"/>
                </a:tc>
                <a:tc>
                  <a:txBody>
                    <a:bodyPr/>
                    <a:lstStyle/>
                    <a:p>
                      <a:pPr algn="l" fontAlgn="b"/>
                      <a:r>
                        <a:rPr lang="en-US" sz="1400" u="none" strike="noStrike" dirty="0" smtClean="0">
                          <a:solidFill>
                            <a:schemeClr val="tx1"/>
                          </a:solidFill>
                          <a:effectLst/>
                          <a:latin typeface="Arial" panose="020B0604020202020204" pitchFamily="34" charset="0"/>
                          <a:cs typeface="Arial" panose="020B0604020202020204" pitchFamily="34" charset="0"/>
                        </a:rPr>
                        <a:t>National Dams</a:t>
                      </a:r>
                      <a:endParaRPr lang="en-US" sz="1400" b="0" i="0" u="none" strike="noStrike" dirty="0">
                        <a:solidFill>
                          <a:schemeClr val="tx1"/>
                        </a:solidFill>
                        <a:effectLst/>
                        <a:latin typeface="Arial" panose="020B0604020202020204" pitchFamily="34" charset="0"/>
                        <a:cs typeface="Arial" panose="020B0604020202020204" pitchFamily="34" charset="0"/>
                      </a:endParaRPr>
                    </a:p>
                  </a:txBody>
                  <a:tcPr marL="9525" marR="9525" marT="9525" marB="0" anchor="b"/>
                </a:tc>
              </a:tr>
              <a:tr h="305707">
                <a:tc>
                  <a:txBody>
                    <a:bodyPr/>
                    <a:lstStyle/>
                    <a:p>
                      <a:pPr algn="l" fontAlgn="b"/>
                      <a:r>
                        <a:rPr lang="en-US" sz="1400" u="none" strike="noStrike" dirty="0">
                          <a:solidFill>
                            <a:schemeClr val="tx1"/>
                          </a:solidFill>
                          <a:effectLst/>
                          <a:latin typeface="Arial" panose="020B0604020202020204" pitchFamily="34" charset="0"/>
                          <a:cs typeface="Arial" panose="020B0604020202020204" pitchFamily="34" charset="0"/>
                        </a:rPr>
                        <a:t>Stream</a:t>
                      </a:r>
                      <a:endParaRPr lang="en-US" sz="1400" b="0" i="0" u="none" strike="noStrike" dirty="0">
                        <a:solidFill>
                          <a:schemeClr val="tx1"/>
                        </a:solidFill>
                        <a:effectLst/>
                        <a:latin typeface="Arial" panose="020B0604020202020204" pitchFamily="34" charset="0"/>
                        <a:cs typeface="Arial" panose="020B0604020202020204" pitchFamily="34" charset="0"/>
                      </a:endParaRPr>
                    </a:p>
                  </a:txBody>
                  <a:tcPr marL="9525" marR="9525" marT="9525" marB="0" anchor="b"/>
                </a:tc>
                <a:tc>
                  <a:txBody>
                    <a:bodyPr/>
                    <a:lstStyle/>
                    <a:p>
                      <a:pPr algn="ctr" fontAlgn="b"/>
                      <a:r>
                        <a:rPr lang="en-US" sz="1400" u="none" strike="noStrike" dirty="0" smtClean="0">
                          <a:solidFill>
                            <a:schemeClr val="tx1"/>
                          </a:solidFill>
                          <a:effectLst/>
                          <a:latin typeface="Arial" panose="020B0604020202020204" pitchFamily="34" charset="0"/>
                          <a:cs typeface="Arial" panose="020B0604020202020204" pitchFamily="34" charset="0"/>
                        </a:rPr>
                        <a:t>20</a:t>
                      </a:r>
                      <a:endParaRPr lang="en-US" sz="1400" b="0" i="0" u="none" strike="noStrike" dirty="0">
                        <a:solidFill>
                          <a:schemeClr val="tx1"/>
                        </a:solidFill>
                        <a:effectLst/>
                        <a:latin typeface="Arial" panose="020B0604020202020204" pitchFamily="34" charset="0"/>
                        <a:cs typeface="Arial" panose="020B0604020202020204" pitchFamily="34" charset="0"/>
                      </a:endParaRPr>
                    </a:p>
                  </a:txBody>
                  <a:tcPr marL="9525" marR="9525" marT="9525" marB="0" anchor="b"/>
                </a:tc>
                <a:tc>
                  <a:txBody>
                    <a:bodyPr/>
                    <a:lstStyle/>
                    <a:p>
                      <a:pPr algn="ctr" fontAlgn="b"/>
                      <a:r>
                        <a:rPr lang="en-US" sz="1400" u="none" strike="noStrike" dirty="0">
                          <a:solidFill>
                            <a:schemeClr val="tx1"/>
                          </a:solidFill>
                          <a:effectLst/>
                          <a:latin typeface="Arial" panose="020B0604020202020204" pitchFamily="34" charset="0"/>
                          <a:cs typeface="Arial" panose="020B0604020202020204" pitchFamily="34" charset="0"/>
                        </a:rPr>
                        <a:t>3</a:t>
                      </a:r>
                      <a:endParaRPr lang="en-US" sz="1400" b="0" i="0" u="none" strike="noStrike" dirty="0">
                        <a:solidFill>
                          <a:schemeClr val="tx1"/>
                        </a:solidFill>
                        <a:effectLst/>
                        <a:latin typeface="Arial" panose="020B0604020202020204" pitchFamily="34" charset="0"/>
                        <a:cs typeface="Arial" panose="020B0604020202020204" pitchFamily="34" charset="0"/>
                      </a:endParaRPr>
                    </a:p>
                  </a:txBody>
                  <a:tcPr marL="9525" marR="9525" marT="9525" marB="0" anchor="b"/>
                </a:tc>
                <a:tc>
                  <a:txBody>
                    <a:bodyPr/>
                    <a:lstStyle/>
                    <a:p>
                      <a:pPr algn="l" fontAlgn="b"/>
                      <a:r>
                        <a:rPr lang="en-US" sz="1400" u="none" strike="noStrike" dirty="0" smtClean="0">
                          <a:solidFill>
                            <a:schemeClr val="tx1"/>
                          </a:solidFill>
                          <a:effectLst/>
                          <a:latin typeface="Arial" panose="020B0604020202020204" pitchFamily="34" charset="0"/>
                          <a:cs typeface="Arial" panose="020B0604020202020204" pitchFamily="34" charset="0"/>
                        </a:rPr>
                        <a:t>National</a:t>
                      </a:r>
                      <a:r>
                        <a:rPr lang="en-US" sz="1400" u="none" strike="noStrike" baseline="0" dirty="0" smtClean="0">
                          <a:solidFill>
                            <a:schemeClr val="tx1"/>
                          </a:solidFill>
                          <a:effectLst/>
                          <a:latin typeface="Arial" panose="020B0604020202020204" pitchFamily="34" charset="0"/>
                          <a:cs typeface="Arial" panose="020B0604020202020204" pitchFamily="34" charset="0"/>
                        </a:rPr>
                        <a:t> Streams</a:t>
                      </a:r>
                      <a:endParaRPr lang="en-US" sz="1400" b="0" i="0" u="none" strike="noStrike" dirty="0">
                        <a:solidFill>
                          <a:schemeClr val="tx1"/>
                        </a:solidFill>
                        <a:effectLst/>
                        <a:latin typeface="Arial" panose="020B0604020202020204" pitchFamily="34" charset="0"/>
                        <a:cs typeface="Arial" panose="020B0604020202020204" pitchFamily="34" charset="0"/>
                      </a:endParaRPr>
                    </a:p>
                  </a:txBody>
                  <a:tcPr marL="9525" marR="9525" marT="9525" marB="0" anchor="b"/>
                </a:tc>
              </a:tr>
            </a:tbl>
          </a:graphicData>
        </a:graphic>
      </p:graphicFrame>
    </p:spTree>
    <p:extLst>
      <p:ext uri="{BB962C8B-B14F-4D97-AF65-F5344CB8AC3E}">
        <p14:creationId xmlns:p14="http://schemas.microsoft.com/office/powerpoint/2010/main" val="422465166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85800"/>
            <a:ext cx="8519556" cy="1143000"/>
          </a:xfrm>
        </p:spPr>
        <p:txBody>
          <a:bodyPr>
            <a:noAutofit/>
          </a:bodyPr>
          <a:lstStyle/>
          <a:p>
            <a:r>
              <a:rPr lang="en-US" sz="3000" dirty="0" smtClean="0">
                <a:latin typeface="Arial" panose="020B0604020202020204" pitchFamily="34" charset="0"/>
                <a:cs typeface="Arial" panose="020B0604020202020204" pitchFamily="34" charset="0"/>
              </a:rPr>
              <a:t>What is the "</a:t>
            </a:r>
            <a:r>
              <a:rPr lang="en-US" sz="3000" dirty="0" smtClean="0">
                <a:solidFill>
                  <a:srgbClr val="0070C0"/>
                </a:solidFill>
                <a:latin typeface="Arial" panose="020B0604020202020204" pitchFamily="34" charset="0"/>
                <a:cs typeface="Arial" panose="020B0604020202020204" pitchFamily="34" charset="0"/>
              </a:rPr>
              <a:t>surface area</a:t>
            </a:r>
            <a:r>
              <a:rPr lang="en-US" sz="3000" dirty="0" smtClean="0">
                <a:latin typeface="Arial" panose="020B0604020202020204" pitchFamily="34" charset="0"/>
                <a:cs typeface="Arial" panose="020B0604020202020204" pitchFamily="34" charset="0"/>
              </a:rPr>
              <a:t>" of an object type "</a:t>
            </a:r>
            <a:r>
              <a:rPr lang="en-US" sz="3000" dirty="0" smtClean="0">
                <a:solidFill>
                  <a:srgbClr val="00B050"/>
                </a:solidFill>
                <a:latin typeface="Arial" panose="020B0604020202020204" pitchFamily="34" charset="0"/>
                <a:cs typeface="Arial" panose="020B0604020202020204" pitchFamily="34" charset="0"/>
              </a:rPr>
              <a:t>Reservoir</a:t>
            </a:r>
            <a:r>
              <a:rPr lang="en-US" sz="3000" dirty="0" smtClean="0">
                <a:latin typeface="Arial" panose="020B0604020202020204" pitchFamily="34" charset="0"/>
                <a:cs typeface="Arial" panose="020B0604020202020204" pitchFamily="34" charset="0"/>
              </a:rPr>
              <a:t>" within a boundary of lat. and long.? </a:t>
            </a:r>
            <a:endParaRPr lang="en-US" sz="30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2"/>
          </p:nvPr>
        </p:nvSpPr>
        <p:spPr/>
        <p:txBody>
          <a:bodyPr/>
          <a:lstStyle/>
          <a:p>
            <a:fld id="{B6F15528-21DE-4FAA-801E-634DDDAF4B2B}" type="slidenum">
              <a:rPr lang="en-US" smtClean="0"/>
              <a:pPr/>
              <a:t>15</a:t>
            </a:fld>
            <a:endParaRPr lang="en-US" dirty="0"/>
          </a:p>
        </p:txBody>
      </p:sp>
      <p:sp>
        <p:nvSpPr>
          <p:cNvPr id="10" name="Rectangle 9"/>
          <p:cNvSpPr/>
          <p:nvPr/>
        </p:nvSpPr>
        <p:spPr>
          <a:xfrm>
            <a:off x="2286000" y="3352800"/>
            <a:ext cx="914400" cy="2209800"/>
          </a:xfrm>
          <a:prstGeom prst="rect">
            <a:avLst/>
          </a:prstGeom>
          <a:noFill/>
          <a:ln w="28575">
            <a:solidFill>
              <a:srgbClr val="00B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7" name="Table 6"/>
          <p:cNvGraphicFramePr>
            <a:graphicFrameLocks noGrp="1"/>
          </p:cNvGraphicFramePr>
          <p:nvPr>
            <p:extLst>
              <p:ext uri="{D42A27DB-BD31-4B8C-83A1-F6EECF244321}">
                <p14:modId xmlns:p14="http://schemas.microsoft.com/office/powerpoint/2010/main" val="1873044215"/>
              </p:ext>
            </p:extLst>
          </p:nvPr>
        </p:nvGraphicFramePr>
        <p:xfrm>
          <a:off x="210460" y="2514600"/>
          <a:ext cx="8671953" cy="2955000"/>
        </p:xfrm>
        <a:graphic>
          <a:graphicData uri="http://schemas.openxmlformats.org/drawingml/2006/table">
            <a:tbl>
              <a:tblPr firstRow="1" firstCol="1" bandRow="1">
                <a:tableStyleId>{69012ECD-51FC-41F1-AA8D-1B2483CD663E}</a:tableStyleId>
              </a:tblPr>
              <a:tblGrid>
                <a:gridCol w="1039466"/>
                <a:gridCol w="1039466"/>
                <a:gridCol w="1021051"/>
                <a:gridCol w="1114394"/>
                <a:gridCol w="1114394"/>
                <a:gridCol w="1394969"/>
                <a:gridCol w="833819"/>
                <a:gridCol w="1114394"/>
              </a:tblGrid>
              <a:tr h="0">
                <a:tc>
                  <a:txBody>
                    <a:bodyPr/>
                    <a:lstStyle/>
                    <a:p>
                      <a:pPr algn="l" rtl="0" fontAlgn="b"/>
                      <a:r>
                        <a:rPr lang="en-US" sz="1600" u="none" strike="noStrike" dirty="0">
                          <a:effectLst/>
                          <a:latin typeface="Arial" panose="020B0604020202020204" pitchFamily="34" charset="0"/>
                          <a:cs typeface="Arial" panose="020B0604020202020204" pitchFamily="34" charset="0"/>
                        </a:rPr>
                        <a:t>Instance </a:t>
                      </a:r>
                      <a:r>
                        <a:rPr lang="en-US" sz="1600" u="none" strike="noStrike" dirty="0" smtClean="0">
                          <a:effectLst/>
                          <a:latin typeface="Arial" panose="020B0604020202020204" pitchFamily="34" charset="0"/>
                          <a:cs typeface="Arial" panose="020B0604020202020204" pitchFamily="34" charset="0"/>
                        </a:rPr>
                        <a:t>Name</a:t>
                      </a:r>
                    </a:p>
                    <a:p>
                      <a:pPr algn="l" rtl="0" fontAlgn="b"/>
                      <a:endParaRPr lang="en-US" sz="1600" u="none" strike="noStrike" dirty="0" smtClean="0">
                        <a:effectLst/>
                        <a:latin typeface="Arial" panose="020B0604020202020204" pitchFamily="34" charset="0"/>
                        <a:cs typeface="Arial" panose="020B0604020202020204" pitchFamily="34" charset="0"/>
                      </a:endParaRPr>
                    </a:p>
                  </a:txBody>
                  <a:tcPr marL="7230" marR="7230" marT="7230" marB="0" anchor="b"/>
                </a:tc>
                <a:tc>
                  <a:txBody>
                    <a:bodyPr/>
                    <a:lstStyle/>
                    <a:p>
                      <a:pPr algn="l" rtl="0" fontAlgn="b"/>
                      <a:r>
                        <a:rPr lang="en-US" sz="1600" u="none" strike="noStrike" dirty="0">
                          <a:effectLst/>
                          <a:latin typeface="Arial" panose="020B0604020202020204" pitchFamily="34" charset="0"/>
                          <a:cs typeface="Arial" panose="020B0604020202020204" pitchFamily="34" charset="0"/>
                        </a:rPr>
                        <a:t>Source Name </a:t>
                      </a:r>
                      <a:endParaRPr lang="en-US" sz="1600" u="none" strike="noStrike" dirty="0" smtClean="0">
                        <a:effectLst/>
                        <a:latin typeface="Arial" panose="020B0604020202020204" pitchFamily="34" charset="0"/>
                        <a:cs typeface="Arial" panose="020B0604020202020204" pitchFamily="34" charset="0"/>
                      </a:endParaRPr>
                    </a:p>
                    <a:p>
                      <a:pPr algn="l" rtl="0" fontAlgn="b"/>
                      <a:endParaRPr lang="en-US" sz="1600" u="none" strike="noStrike" dirty="0" smtClean="0">
                        <a:effectLst/>
                        <a:latin typeface="Arial" panose="020B0604020202020204" pitchFamily="34" charset="0"/>
                        <a:cs typeface="Arial" panose="020B0604020202020204" pitchFamily="34" charset="0"/>
                      </a:endParaRPr>
                    </a:p>
                  </a:txBody>
                  <a:tcPr marL="7230" marR="7230" marT="7230" marB="0" anchor="b"/>
                </a:tc>
                <a:tc>
                  <a:txBody>
                    <a:bodyPr/>
                    <a:lstStyle/>
                    <a:p>
                      <a:pPr algn="l" rtl="0" fontAlgn="b"/>
                      <a:r>
                        <a:rPr lang="en-US" sz="1600" u="none" strike="noStrike" dirty="0" smtClean="0">
                          <a:effectLst/>
                          <a:latin typeface="Arial" panose="020B0604020202020204" pitchFamily="34" charset="0"/>
                          <a:cs typeface="Arial" panose="020B0604020202020204" pitchFamily="34" charset="0"/>
                        </a:rPr>
                        <a:t>Common Object Name</a:t>
                      </a:r>
                      <a:endParaRPr lang="en-US" sz="1600" b="1" i="0" u="none" strike="noStrike" dirty="0">
                        <a:solidFill>
                          <a:srgbClr val="000000"/>
                        </a:solidFill>
                        <a:effectLst/>
                        <a:latin typeface="Arial" panose="020B0604020202020204" pitchFamily="34" charset="0"/>
                        <a:cs typeface="Arial" panose="020B0604020202020204" pitchFamily="34" charset="0"/>
                      </a:endParaRPr>
                    </a:p>
                  </a:txBody>
                  <a:tcPr marL="7230" marR="7230" marT="7230" marB="0" anchor="b"/>
                </a:tc>
                <a:tc>
                  <a:txBody>
                    <a:bodyPr/>
                    <a:lstStyle/>
                    <a:p>
                      <a:pPr algn="l" rtl="0" fontAlgn="b"/>
                      <a:r>
                        <a:rPr lang="en-US" sz="1600" u="none" strike="noStrike" dirty="0" smtClean="0">
                          <a:effectLst/>
                          <a:latin typeface="Arial" panose="020B0604020202020204" pitchFamily="34" charset="0"/>
                          <a:cs typeface="Arial" panose="020B0604020202020204" pitchFamily="34" charset="0"/>
                        </a:rPr>
                        <a:t>Native Object Name</a:t>
                      </a:r>
                      <a:endParaRPr lang="en-US" sz="1600" b="1" i="0" u="none" strike="noStrike" dirty="0">
                        <a:solidFill>
                          <a:srgbClr val="000000"/>
                        </a:solidFill>
                        <a:effectLst/>
                        <a:latin typeface="Arial" panose="020B0604020202020204" pitchFamily="34" charset="0"/>
                        <a:cs typeface="Arial" panose="020B0604020202020204" pitchFamily="34" charset="0"/>
                      </a:endParaRPr>
                    </a:p>
                  </a:txBody>
                  <a:tcPr marL="7230" marR="7230" marT="7230" marB="0" anchor="b"/>
                </a:tc>
                <a:tc>
                  <a:txBody>
                    <a:bodyPr/>
                    <a:lstStyle/>
                    <a:p>
                      <a:pPr algn="l" rtl="0" fontAlgn="b"/>
                      <a:r>
                        <a:rPr lang="en-US" sz="1600" u="none" strike="noStrike" dirty="0" smtClean="0">
                          <a:effectLst/>
                          <a:latin typeface="Arial" panose="020B0604020202020204" pitchFamily="34" charset="0"/>
                          <a:cs typeface="Arial" panose="020B0604020202020204" pitchFamily="34" charset="0"/>
                        </a:rPr>
                        <a:t>Common Attribute Name</a:t>
                      </a:r>
                      <a:endParaRPr lang="en-US" sz="1600" b="1" i="0" u="none" strike="noStrike" dirty="0">
                        <a:solidFill>
                          <a:srgbClr val="000000"/>
                        </a:solidFill>
                        <a:effectLst/>
                        <a:latin typeface="Arial" panose="020B0604020202020204" pitchFamily="34" charset="0"/>
                        <a:cs typeface="Arial" panose="020B0604020202020204" pitchFamily="34" charset="0"/>
                      </a:endParaRPr>
                    </a:p>
                  </a:txBody>
                  <a:tcPr marL="7230" marR="7230" marT="7230" marB="0" anchor="b"/>
                </a:tc>
                <a:tc>
                  <a:txBody>
                    <a:bodyPr/>
                    <a:lstStyle/>
                    <a:p>
                      <a:pPr algn="l" rtl="0" fontAlgn="b"/>
                      <a:r>
                        <a:rPr lang="en-US" sz="1600" u="none" strike="noStrike" dirty="0" smtClean="0">
                          <a:effectLst/>
                          <a:latin typeface="Arial" panose="020B0604020202020204" pitchFamily="34" charset="0"/>
                          <a:cs typeface="Arial" panose="020B0604020202020204" pitchFamily="34" charset="0"/>
                        </a:rPr>
                        <a:t>Native Attribute Name</a:t>
                      </a:r>
                      <a:endParaRPr lang="en-US" sz="1600" b="1" i="0" u="none" strike="noStrike" dirty="0">
                        <a:solidFill>
                          <a:srgbClr val="000000"/>
                        </a:solidFill>
                        <a:effectLst/>
                        <a:latin typeface="Arial" panose="020B0604020202020204" pitchFamily="34" charset="0"/>
                        <a:cs typeface="Arial" panose="020B0604020202020204" pitchFamily="34" charset="0"/>
                      </a:endParaRPr>
                    </a:p>
                  </a:txBody>
                  <a:tcPr marL="7230" marR="7230" marT="7230" marB="0" anchor="b"/>
                </a:tc>
                <a:tc>
                  <a:txBody>
                    <a:bodyPr/>
                    <a:lstStyle/>
                    <a:p>
                      <a:pPr algn="l" rtl="0" fontAlgn="b"/>
                      <a:r>
                        <a:rPr lang="en-US" sz="1600" u="none" strike="noStrike" dirty="0" smtClean="0">
                          <a:effectLst/>
                          <a:latin typeface="Arial" panose="020B0604020202020204" pitchFamily="34" charset="0"/>
                          <a:cs typeface="Arial" panose="020B0604020202020204" pitchFamily="34" charset="0"/>
                        </a:rPr>
                        <a:t>Unit Name</a:t>
                      </a:r>
                    </a:p>
                    <a:p>
                      <a:pPr algn="l" rtl="0" fontAlgn="b"/>
                      <a:endParaRPr lang="en-US" sz="1600" u="none" strike="noStrike" dirty="0" smtClean="0">
                        <a:effectLst/>
                        <a:latin typeface="Arial" panose="020B0604020202020204" pitchFamily="34" charset="0"/>
                        <a:cs typeface="Arial" panose="020B0604020202020204" pitchFamily="34" charset="0"/>
                      </a:endParaRPr>
                    </a:p>
                  </a:txBody>
                  <a:tcPr marL="7230" marR="7230" marT="7230" marB="0" anchor="b"/>
                </a:tc>
                <a:tc>
                  <a:txBody>
                    <a:bodyPr/>
                    <a:lstStyle/>
                    <a:p>
                      <a:pPr algn="l" rtl="0" fontAlgn="b"/>
                      <a:r>
                        <a:rPr lang="en-US" sz="1600" u="none" strike="noStrike" dirty="0" smtClean="0">
                          <a:effectLst/>
                          <a:latin typeface="Arial" panose="020B0604020202020204" pitchFamily="34" charset="0"/>
                          <a:cs typeface="Arial" panose="020B0604020202020204" pitchFamily="34" charset="0"/>
                        </a:rPr>
                        <a:t>Parameter Value</a:t>
                      </a:r>
                    </a:p>
                    <a:p>
                      <a:pPr algn="l" rtl="0" fontAlgn="b"/>
                      <a:endParaRPr lang="en-US" sz="1600" u="none" strike="noStrike" dirty="0" smtClean="0">
                        <a:effectLst/>
                        <a:latin typeface="Arial" panose="020B0604020202020204" pitchFamily="34" charset="0"/>
                        <a:cs typeface="Arial" panose="020B0604020202020204" pitchFamily="34" charset="0"/>
                      </a:endParaRPr>
                    </a:p>
                  </a:txBody>
                  <a:tcPr marL="7230" marR="7230" marT="7230" marB="0" anchor="b"/>
                </a:tc>
              </a:tr>
              <a:tr h="0">
                <a:tc>
                  <a:txBody>
                    <a:bodyPr/>
                    <a:lstStyle/>
                    <a:p>
                      <a:pPr algn="l" rtl="0" fontAlgn="b"/>
                      <a:r>
                        <a:rPr lang="en-US" sz="1600" u="none" strike="noStrike" dirty="0" smtClean="0">
                          <a:effectLst/>
                          <a:latin typeface="Arial" panose="020B0604020202020204" pitchFamily="34" charset="0"/>
                          <a:cs typeface="Arial" panose="020B0604020202020204" pitchFamily="34" charset="0"/>
                        </a:rPr>
                        <a:t>Hyrum Reservoir</a:t>
                      </a:r>
                    </a:p>
                  </a:txBody>
                  <a:tcPr marL="7230" marR="7230" marT="7230" marB="0" anchor="b"/>
                </a:tc>
                <a:tc>
                  <a:txBody>
                    <a:bodyPr/>
                    <a:lstStyle/>
                    <a:p>
                      <a:pPr algn="l" rtl="0" fontAlgn="b"/>
                      <a:r>
                        <a:rPr lang="en-US" sz="1600" u="none" strike="noStrike" dirty="0" smtClean="0">
                          <a:effectLst/>
                          <a:latin typeface="Arial" panose="020B0604020202020204" pitchFamily="34" charset="0"/>
                          <a:cs typeface="Arial" panose="020B0604020202020204" pitchFamily="34" charset="0"/>
                        </a:rPr>
                        <a:t>Water </a:t>
                      </a:r>
                      <a:r>
                        <a:rPr lang="en-US" sz="1600" u="none" strike="noStrike" dirty="0">
                          <a:effectLst/>
                          <a:latin typeface="Arial" panose="020B0604020202020204" pitchFamily="34" charset="0"/>
                          <a:cs typeface="Arial" panose="020B0604020202020204" pitchFamily="34" charset="0"/>
                        </a:rPr>
                        <a:t>Bodies Dataset </a:t>
                      </a:r>
                      <a:endParaRPr lang="en-US" sz="1600" u="none" strike="noStrike" dirty="0" smtClean="0">
                        <a:effectLst/>
                        <a:latin typeface="Arial" panose="020B0604020202020204" pitchFamily="34" charset="0"/>
                        <a:cs typeface="Arial" panose="020B0604020202020204" pitchFamily="34" charset="0"/>
                      </a:endParaRPr>
                    </a:p>
                  </a:txBody>
                  <a:tcPr marL="7230" marR="7230" marT="7230" marB="0" anchor="b"/>
                </a:tc>
                <a:tc>
                  <a:txBody>
                    <a:bodyPr/>
                    <a:lstStyle/>
                    <a:p>
                      <a:pPr algn="l" rtl="0" fontAlgn="b"/>
                      <a:r>
                        <a:rPr lang="en-US" sz="1600" u="none" strike="noStrike" dirty="0" smtClean="0">
                          <a:effectLst/>
                          <a:latin typeface="Arial" panose="020B0604020202020204" pitchFamily="34" charset="0"/>
                          <a:cs typeface="Arial" panose="020B0604020202020204" pitchFamily="34" charset="0"/>
                        </a:rPr>
                        <a:t>Reservoir</a:t>
                      </a:r>
                    </a:p>
                  </a:txBody>
                  <a:tcPr marL="7230" marR="7230" marT="7230" marB="0" anchor="b"/>
                </a:tc>
                <a:tc>
                  <a:txBody>
                    <a:bodyPr/>
                    <a:lstStyle/>
                    <a:p>
                      <a:pPr algn="l" rtl="0" fontAlgn="b"/>
                      <a:r>
                        <a:rPr lang="en-US" sz="1600" u="none" strike="noStrike" dirty="0" smtClean="0">
                          <a:effectLst/>
                          <a:latin typeface="Arial" panose="020B0604020202020204" pitchFamily="34" charset="0"/>
                          <a:cs typeface="Arial" panose="020B0604020202020204" pitchFamily="34" charset="0"/>
                        </a:rPr>
                        <a:t>Water Body</a:t>
                      </a:r>
                    </a:p>
                  </a:txBody>
                  <a:tcPr marL="7230" marR="7230" marT="7230" marB="0" anchor="b"/>
                </a:tc>
                <a:tc>
                  <a:txBody>
                    <a:bodyPr/>
                    <a:lstStyle/>
                    <a:p>
                      <a:pPr algn="l" rtl="0" fontAlgn="b"/>
                      <a:r>
                        <a:rPr lang="en-US" sz="1600" u="none" strike="noStrike" dirty="0" smtClean="0">
                          <a:effectLst/>
                          <a:latin typeface="Arial" panose="020B0604020202020204" pitchFamily="34" charset="0"/>
                          <a:cs typeface="Arial" panose="020B0604020202020204" pitchFamily="34" charset="0"/>
                        </a:rPr>
                        <a:t>surface area</a:t>
                      </a:r>
                    </a:p>
                  </a:txBody>
                  <a:tcPr marL="7230" marR="7230" marT="7230" marB="0" anchor="b"/>
                </a:tc>
                <a:tc>
                  <a:txBody>
                    <a:bodyPr/>
                    <a:lstStyle/>
                    <a:p>
                      <a:pPr algn="l" rtl="0" fontAlgn="b"/>
                      <a:r>
                        <a:rPr lang="en-US" sz="1600" u="none" strike="noStrike" dirty="0" err="1" smtClean="0">
                          <a:effectLst/>
                          <a:latin typeface="Arial" panose="020B0604020202020204" pitchFamily="34" charset="0"/>
                          <a:cs typeface="Arial" panose="020B0604020202020204" pitchFamily="34" charset="0"/>
                        </a:rPr>
                        <a:t>Area_mi</a:t>
                      </a:r>
                      <a:endParaRPr lang="en-US" sz="1600" u="none" strike="noStrike" dirty="0" smtClean="0">
                        <a:effectLst/>
                        <a:latin typeface="Arial" panose="020B0604020202020204" pitchFamily="34" charset="0"/>
                        <a:cs typeface="Arial" panose="020B0604020202020204" pitchFamily="34" charset="0"/>
                      </a:endParaRPr>
                    </a:p>
                  </a:txBody>
                  <a:tcPr marL="7230" marR="7230" marT="7230" marB="0" anchor="b"/>
                </a:tc>
                <a:tc>
                  <a:txBody>
                    <a:bodyPr/>
                    <a:lstStyle/>
                    <a:p>
                      <a:pPr algn="l" rtl="0" fontAlgn="b"/>
                      <a:r>
                        <a:rPr lang="en-US" sz="1600" u="none" strike="noStrike" dirty="0" smtClean="0">
                          <a:effectLst/>
                          <a:latin typeface="Arial" panose="020B0604020202020204" pitchFamily="34" charset="0"/>
                          <a:cs typeface="Arial" panose="020B0604020202020204" pitchFamily="34" charset="0"/>
                        </a:rPr>
                        <a:t>square mile</a:t>
                      </a:r>
                    </a:p>
                  </a:txBody>
                  <a:tcPr marL="7230" marR="7230" marT="7230" marB="0" anchor="b"/>
                </a:tc>
                <a:tc>
                  <a:txBody>
                    <a:bodyPr/>
                    <a:lstStyle/>
                    <a:p>
                      <a:pPr algn="l" rtl="0" fontAlgn="b"/>
                      <a:r>
                        <a:rPr lang="en-US" sz="1600" u="none" strike="noStrike" dirty="0" smtClean="0">
                          <a:effectLst/>
                          <a:latin typeface="Arial" panose="020B0604020202020204" pitchFamily="34" charset="0"/>
                          <a:cs typeface="Arial" panose="020B0604020202020204" pitchFamily="34" charset="0"/>
                        </a:rPr>
                        <a:t>0.705559 </a:t>
                      </a:r>
                      <a:r>
                        <a:rPr lang="en-US" sz="1600" u="none" strike="noStrike" dirty="0">
                          <a:effectLst/>
                          <a:latin typeface="Arial" panose="020B0604020202020204" pitchFamily="34" charset="0"/>
                          <a:cs typeface="Arial" panose="020B0604020202020204" pitchFamily="34" charset="0"/>
                        </a:rPr>
                        <a:t>~452 </a:t>
                      </a:r>
                      <a:r>
                        <a:rPr lang="en-US" sz="1600" u="none" strike="noStrike" dirty="0" smtClean="0">
                          <a:effectLst/>
                          <a:latin typeface="Arial" panose="020B0604020202020204" pitchFamily="34" charset="0"/>
                          <a:cs typeface="Arial" panose="020B0604020202020204" pitchFamily="34" charset="0"/>
                        </a:rPr>
                        <a:t>acre</a:t>
                      </a:r>
                      <a:endParaRPr lang="en-US" sz="1600" u="none" strike="noStrike" dirty="0" smtClean="0">
                        <a:solidFill>
                          <a:srgbClr val="FF0000"/>
                        </a:solidFill>
                        <a:effectLst/>
                        <a:latin typeface="Arial" panose="020B0604020202020204" pitchFamily="34" charset="0"/>
                        <a:cs typeface="Arial" panose="020B0604020202020204" pitchFamily="34" charset="0"/>
                      </a:endParaRPr>
                    </a:p>
                  </a:txBody>
                  <a:tcPr marL="7230" marR="7230" marT="7230" marB="0" anchor="b"/>
                </a:tc>
              </a:tr>
              <a:tr h="0">
                <a:tc>
                  <a:txBody>
                    <a:bodyPr/>
                    <a:lstStyle/>
                    <a:p>
                      <a:pPr algn="l" rtl="0" fontAlgn="b"/>
                      <a:r>
                        <a:rPr lang="en-US" sz="1600" u="none" strike="noStrike" dirty="0">
                          <a:effectLst/>
                          <a:latin typeface="Arial" panose="020B0604020202020204" pitchFamily="34" charset="0"/>
                          <a:cs typeface="Arial" panose="020B0604020202020204" pitchFamily="34" charset="0"/>
                        </a:rPr>
                        <a:t>Hyrum (10</a:t>
                      </a:r>
                      <a:r>
                        <a:rPr lang="en-US" sz="1600" u="none" strike="noStrike" dirty="0" smtClean="0">
                          <a:effectLst/>
                          <a:latin typeface="Arial" panose="020B0604020202020204" pitchFamily="34" charset="0"/>
                          <a:cs typeface="Arial" panose="020B0604020202020204" pitchFamily="34" charset="0"/>
                        </a:rPr>
                        <a:t>)</a:t>
                      </a:r>
                    </a:p>
                    <a:p>
                      <a:pPr algn="l" rtl="0" fontAlgn="b"/>
                      <a:endParaRPr lang="en-US" sz="1600" u="none" strike="noStrike" dirty="0" smtClean="0">
                        <a:effectLst/>
                        <a:latin typeface="Arial" panose="020B0604020202020204" pitchFamily="34" charset="0"/>
                        <a:cs typeface="Arial" panose="020B0604020202020204" pitchFamily="34" charset="0"/>
                      </a:endParaRPr>
                    </a:p>
                  </a:txBody>
                  <a:tcPr marL="7230" marR="7230" marT="7230" marB="0" anchor="b"/>
                </a:tc>
                <a:tc>
                  <a:txBody>
                    <a:bodyPr/>
                    <a:lstStyle/>
                    <a:p>
                      <a:pPr algn="l" rtl="0" fontAlgn="b"/>
                      <a:r>
                        <a:rPr lang="en-US" sz="1600" u="none" strike="noStrike">
                          <a:effectLst/>
                          <a:latin typeface="Arial" panose="020B0604020202020204" pitchFamily="34" charset="0"/>
                          <a:cs typeface="Arial" panose="020B0604020202020204" pitchFamily="34" charset="0"/>
                        </a:rPr>
                        <a:t>WEAP</a:t>
                      </a:r>
                      <a:r>
                        <a:rPr lang="en-US" sz="1600" u="none" strike="noStrike" smtClean="0">
                          <a:effectLst/>
                          <a:latin typeface="Arial" panose="020B0604020202020204" pitchFamily="34" charset="0"/>
                          <a:cs typeface="Arial" panose="020B0604020202020204" pitchFamily="34" charset="0"/>
                        </a:rPr>
                        <a:t>/ Lower </a:t>
                      </a:r>
                      <a:r>
                        <a:rPr lang="en-US" sz="1600" u="none" strike="noStrike" dirty="0">
                          <a:effectLst/>
                          <a:latin typeface="Arial" panose="020B0604020202020204" pitchFamily="34" charset="0"/>
                          <a:cs typeface="Arial" panose="020B0604020202020204" pitchFamily="34" charset="0"/>
                        </a:rPr>
                        <a:t>Bear River Network</a:t>
                      </a:r>
                      <a:endParaRPr lang="en-US" sz="1600" b="0" i="0" u="none" strike="noStrike" dirty="0">
                        <a:solidFill>
                          <a:srgbClr val="000000"/>
                        </a:solidFill>
                        <a:effectLst/>
                        <a:latin typeface="Arial" panose="020B0604020202020204" pitchFamily="34" charset="0"/>
                        <a:cs typeface="Arial" panose="020B0604020202020204" pitchFamily="34" charset="0"/>
                      </a:endParaRPr>
                    </a:p>
                  </a:txBody>
                  <a:tcPr marL="7230" marR="7230" marT="7230" marB="0" anchor="b"/>
                </a:tc>
                <a:tc>
                  <a:txBody>
                    <a:bodyPr/>
                    <a:lstStyle/>
                    <a:p>
                      <a:pPr algn="l" rtl="0" fontAlgn="b"/>
                      <a:r>
                        <a:rPr lang="en-US" sz="1600" u="none" strike="noStrike" dirty="0" smtClean="0">
                          <a:effectLst/>
                          <a:latin typeface="Arial" panose="020B0604020202020204" pitchFamily="34" charset="0"/>
                          <a:cs typeface="Arial" panose="020B0604020202020204" pitchFamily="34" charset="0"/>
                        </a:rPr>
                        <a:t>Reservoir</a:t>
                      </a:r>
                    </a:p>
                    <a:p>
                      <a:pPr algn="l" rtl="0" fontAlgn="b"/>
                      <a:endParaRPr lang="en-US" sz="1600" u="none" strike="noStrike" dirty="0" smtClean="0">
                        <a:effectLst/>
                        <a:latin typeface="Arial" panose="020B0604020202020204" pitchFamily="34" charset="0"/>
                        <a:cs typeface="Arial" panose="020B0604020202020204" pitchFamily="34" charset="0"/>
                      </a:endParaRPr>
                    </a:p>
                  </a:txBody>
                  <a:tcPr marL="7230" marR="7230" marT="7230" marB="0" anchor="b"/>
                </a:tc>
                <a:tc>
                  <a:txBody>
                    <a:bodyPr/>
                    <a:lstStyle/>
                    <a:p>
                      <a:pPr algn="l" rtl="0" fontAlgn="b"/>
                      <a:r>
                        <a:rPr lang="en-US" sz="1600" u="none" strike="noStrike" dirty="0" smtClean="0">
                          <a:effectLst/>
                          <a:latin typeface="Arial" panose="020B0604020202020204" pitchFamily="34" charset="0"/>
                          <a:cs typeface="Arial" panose="020B0604020202020204" pitchFamily="34" charset="0"/>
                        </a:rPr>
                        <a:t>Reservoir</a:t>
                      </a:r>
                    </a:p>
                    <a:p>
                      <a:pPr algn="l" rtl="0" fontAlgn="b"/>
                      <a:endParaRPr lang="en-US" sz="1600" u="none" strike="noStrike" dirty="0" smtClean="0">
                        <a:effectLst/>
                        <a:latin typeface="Arial" panose="020B0604020202020204" pitchFamily="34" charset="0"/>
                        <a:cs typeface="Arial" panose="020B0604020202020204" pitchFamily="34" charset="0"/>
                      </a:endParaRPr>
                    </a:p>
                  </a:txBody>
                  <a:tcPr marL="7230" marR="7230" marT="7230" marB="0" anchor="b"/>
                </a:tc>
                <a:tc>
                  <a:txBody>
                    <a:bodyPr/>
                    <a:lstStyle/>
                    <a:p>
                      <a:pPr algn="l" rtl="0" fontAlgn="b"/>
                      <a:r>
                        <a:rPr lang="en-US" sz="1600" u="none" strike="noStrike" dirty="0" smtClean="0">
                          <a:effectLst/>
                          <a:latin typeface="Arial" panose="020B0604020202020204" pitchFamily="34" charset="0"/>
                          <a:cs typeface="Arial" panose="020B0604020202020204" pitchFamily="34" charset="0"/>
                        </a:rPr>
                        <a:t>surface area</a:t>
                      </a:r>
                    </a:p>
                    <a:p>
                      <a:pPr algn="l" rtl="0" fontAlgn="b"/>
                      <a:endParaRPr lang="en-US" sz="1600" u="none" strike="noStrike" dirty="0" smtClean="0">
                        <a:effectLst/>
                        <a:latin typeface="Arial" panose="020B0604020202020204" pitchFamily="34" charset="0"/>
                        <a:cs typeface="Arial" panose="020B0604020202020204" pitchFamily="34" charset="0"/>
                      </a:endParaRPr>
                    </a:p>
                  </a:txBody>
                  <a:tcPr marL="7230" marR="7230" marT="7230" marB="0" anchor="b"/>
                </a:tc>
                <a:tc>
                  <a:txBody>
                    <a:bodyPr/>
                    <a:lstStyle/>
                    <a:p>
                      <a:pPr algn="l" rtl="0" fontAlgn="b"/>
                      <a:r>
                        <a:rPr lang="en-US" sz="1600" u="none" strike="noStrike" dirty="0" smtClean="0">
                          <a:effectLst/>
                          <a:latin typeface="Arial" panose="020B0604020202020204" pitchFamily="34" charset="0"/>
                          <a:cs typeface="Arial" panose="020B0604020202020204" pitchFamily="34" charset="0"/>
                        </a:rPr>
                        <a:t>Area</a:t>
                      </a:r>
                    </a:p>
                    <a:p>
                      <a:pPr algn="l" rtl="0" fontAlgn="b"/>
                      <a:endParaRPr lang="en-US" sz="1600" u="none" strike="noStrike" dirty="0" smtClean="0">
                        <a:effectLst/>
                        <a:latin typeface="Arial" panose="020B0604020202020204" pitchFamily="34" charset="0"/>
                        <a:cs typeface="Arial" panose="020B0604020202020204" pitchFamily="34" charset="0"/>
                      </a:endParaRPr>
                    </a:p>
                  </a:txBody>
                  <a:tcPr marL="7230" marR="7230" marT="7230" marB="0" anchor="b"/>
                </a:tc>
                <a:tc>
                  <a:txBody>
                    <a:bodyPr/>
                    <a:lstStyle/>
                    <a:p>
                      <a:pPr algn="l" rtl="0" fontAlgn="b"/>
                      <a:r>
                        <a:rPr lang="en-US" sz="1600" u="none" strike="noStrike" dirty="0" smtClean="0">
                          <a:effectLst/>
                          <a:latin typeface="Arial" panose="020B0604020202020204" pitchFamily="34" charset="0"/>
                          <a:cs typeface="Arial" panose="020B0604020202020204" pitchFamily="34" charset="0"/>
                        </a:rPr>
                        <a:t>Acre</a:t>
                      </a:r>
                    </a:p>
                    <a:p>
                      <a:pPr algn="l" rtl="0" fontAlgn="b"/>
                      <a:endParaRPr lang="en-US" sz="1600" u="none" strike="noStrike" dirty="0" smtClean="0">
                        <a:effectLst/>
                        <a:latin typeface="Arial" panose="020B0604020202020204" pitchFamily="34" charset="0"/>
                        <a:cs typeface="Arial" panose="020B0604020202020204" pitchFamily="34" charset="0"/>
                      </a:endParaRPr>
                    </a:p>
                  </a:txBody>
                  <a:tcPr marL="7230" marR="7230" marT="7230" marB="0" anchor="b"/>
                </a:tc>
                <a:tc>
                  <a:txBody>
                    <a:bodyPr/>
                    <a:lstStyle/>
                    <a:p>
                      <a:pPr algn="l" fontAlgn="b"/>
                      <a:r>
                        <a:rPr lang="en-US" sz="1800" u="none" strike="noStrike" dirty="0" smtClean="0">
                          <a:effectLst/>
                          <a:latin typeface="Arial" panose="020B0604020202020204" pitchFamily="34" charset="0"/>
                          <a:cs typeface="Arial" panose="020B0604020202020204" pitchFamily="34" charset="0"/>
                        </a:rPr>
                        <a:t>480</a:t>
                      </a:r>
                    </a:p>
                    <a:p>
                      <a:pPr algn="l" fontAlgn="b"/>
                      <a:endParaRPr lang="en-US" sz="1800" u="none" strike="noStrike" dirty="0" smtClean="0">
                        <a:effectLst/>
                        <a:latin typeface="Arial" panose="020B0604020202020204" pitchFamily="34" charset="0"/>
                        <a:cs typeface="Arial" panose="020B0604020202020204" pitchFamily="34" charset="0"/>
                      </a:endParaRPr>
                    </a:p>
                  </a:txBody>
                  <a:tcPr marL="7230" marR="7230" marT="7230" marB="0" anchor="b"/>
                </a:tc>
              </a:tr>
              <a:tr h="367404">
                <a:tc>
                  <a:txBody>
                    <a:bodyPr/>
                    <a:lstStyle/>
                    <a:p>
                      <a:pPr algn="l" rtl="0" fontAlgn="b"/>
                      <a:r>
                        <a:rPr lang="en-US" sz="1600" u="none" strike="noStrike" dirty="0" smtClean="0">
                          <a:effectLst/>
                          <a:latin typeface="Arial" panose="020B0604020202020204" pitchFamily="34" charset="0"/>
                          <a:cs typeface="Arial" panose="020B0604020202020204" pitchFamily="34" charset="0"/>
                        </a:rPr>
                        <a:t>HYRUM</a:t>
                      </a:r>
                    </a:p>
                  </a:txBody>
                  <a:tcPr marL="7230" marR="7230" marT="7230" marB="0" anchor="b"/>
                </a:tc>
                <a:tc>
                  <a:txBody>
                    <a:bodyPr/>
                    <a:lstStyle/>
                    <a:p>
                      <a:pPr algn="l" rtl="0" fontAlgn="b"/>
                      <a:r>
                        <a:rPr lang="en-US" sz="1600" u="none" strike="noStrike" dirty="0">
                          <a:effectLst/>
                          <a:latin typeface="Arial" panose="020B0604020202020204" pitchFamily="34" charset="0"/>
                          <a:cs typeface="Arial" panose="020B0604020202020204" pitchFamily="34" charset="0"/>
                        </a:rPr>
                        <a:t>Dams </a:t>
                      </a:r>
                      <a:r>
                        <a:rPr lang="en-US" sz="1600" u="none" strike="noStrike" dirty="0" smtClean="0">
                          <a:effectLst/>
                          <a:latin typeface="Arial" panose="020B0604020202020204" pitchFamily="34" charset="0"/>
                          <a:cs typeface="Arial" panose="020B0604020202020204" pitchFamily="34" charset="0"/>
                        </a:rPr>
                        <a:t>Dataset</a:t>
                      </a:r>
                    </a:p>
                  </a:txBody>
                  <a:tcPr marL="7230" marR="7230" marT="7230" marB="0" anchor="b"/>
                </a:tc>
                <a:tc>
                  <a:txBody>
                    <a:bodyPr/>
                    <a:lstStyle/>
                    <a:p>
                      <a:pPr algn="l" rtl="0" fontAlgn="b"/>
                      <a:r>
                        <a:rPr lang="en-US" sz="1600" u="none" strike="noStrike" dirty="0" smtClean="0">
                          <a:effectLst/>
                          <a:latin typeface="Arial" panose="020B0604020202020204" pitchFamily="34" charset="0"/>
                          <a:cs typeface="Arial" panose="020B0604020202020204" pitchFamily="34" charset="0"/>
                        </a:rPr>
                        <a:t>Reservoir</a:t>
                      </a:r>
                    </a:p>
                  </a:txBody>
                  <a:tcPr marL="7230" marR="7230" marT="7230" marB="0" anchor="b"/>
                </a:tc>
                <a:tc>
                  <a:txBody>
                    <a:bodyPr/>
                    <a:lstStyle/>
                    <a:p>
                      <a:pPr algn="l" rtl="0" fontAlgn="b"/>
                      <a:r>
                        <a:rPr lang="en-US" sz="1600" u="none" strike="noStrike" dirty="0" smtClean="0">
                          <a:effectLst/>
                          <a:latin typeface="Arial" panose="020B0604020202020204" pitchFamily="34" charset="0"/>
                          <a:cs typeface="Arial" panose="020B0604020202020204" pitchFamily="34" charset="0"/>
                        </a:rPr>
                        <a:t>Dam</a:t>
                      </a:r>
                    </a:p>
                  </a:txBody>
                  <a:tcPr marL="7230" marR="7230" marT="7230" marB="0" anchor="b"/>
                </a:tc>
                <a:tc>
                  <a:txBody>
                    <a:bodyPr/>
                    <a:lstStyle/>
                    <a:p>
                      <a:pPr algn="l" rtl="0" fontAlgn="b"/>
                      <a:r>
                        <a:rPr lang="en-US" sz="1600" u="none" strike="noStrike" dirty="0" smtClean="0">
                          <a:effectLst/>
                          <a:latin typeface="Arial" panose="020B0604020202020204" pitchFamily="34" charset="0"/>
                          <a:cs typeface="Arial" panose="020B0604020202020204" pitchFamily="34" charset="0"/>
                        </a:rPr>
                        <a:t>surface area</a:t>
                      </a:r>
                    </a:p>
                  </a:txBody>
                  <a:tcPr marL="7230" marR="7230" marT="7230" marB="0" anchor="b"/>
                </a:tc>
                <a:tc>
                  <a:txBody>
                    <a:bodyPr/>
                    <a:lstStyle/>
                    <a:p>
                      <a:pPr algn="l" rtl="0" fontAlgn="b"/>
                      <a:r>
                        <a:rPr lang="en-US" sz="1600" u="none" strike="noStrike" dirty="0" err="1" smtClean="0">
                          <a:effectLst/>
                          <a:latin typeface="Arial" panose="020B0604020202020204" pitchFamily="34" charset="0"/>
                          <a:cs typeface="Arial" panose="020B0604020202020204" pitchFamily="34" charset="0"/>
                        </a:rPr>
                        <a:t>SURF_AREA</a:t>
                      </a:r>
                      <a:endParaRPr lang="en-US" sz="1600" u="none" strike="noStrike" dirty="0" smtClean="0">
                        <a:effectLst/>
                        <a:latin typeface="Arial" panose="020B0604020202020204" pitchFamily="34" charset="0"/>
                        <a:cs typeface="Arial" panose="020B0604020202020204" pitchFamily="34" charset="0"/>
                      </a:endParaRPr>
                    </a:p>
                  </a:txBody>
                  <a:tcPr marL="7230" marR="7230" marT="7230" marB="0" anchor="b"/>
                </a:tc>
                <a:tc>
                  <a:txBody>
                    <a:bodyPr/>
                    <a:lstStyle/>
                    <a:p>
                      <a:pPr algn="l" rtl="0" fontAlgn="b"/>
                      <a:r>
                        <a:rPr lang="en-US" sz="1600" u="none" strike="noStrike" dirty="0" smtClean="0">
                          <a:effectLst/>
                          <a:latin typeface="Arial" panose="020B0604020202020204" pitchFamily="34" charset="0"/>
                          <a:cs typeface="Arial" panose="020B0604020202020204" pitchFamily="34" charset="0"/>
                        </a:rPr>
                        <a:t>Acre</a:t>
                      </a:r>
                    </a:p>
                  </a:txBody>
                  <a:tcPr marL="7230" marR="7230" marT="7230" marB="0" anchor="b"/>
                </a:tc>
                <a:tc>
                  <a:txBody>
                    <a:bodyPr/>
                    <a:lstStyle/>
                    <a:p>
                      <a:pPr marL="0" algn="l" defTabSz="914400" rtl="0" eaLnBrk="1" fontAlgn="b" latinLnBrk="0" hangingPunct="1"/>
                      <a:r>
                        <a:rPr lang="en-US" sz="1800" u="none" strike="noStrike" kern="1200" dirty="0" smtClean="0">
                          <a:effectLst/>
                          <a:latin typeface="Arial" panose="020B0604020202020204" pitchFamily="34" charset="0"/>
                          <a:cs typeface="Arial" panose="020B0604020202020204" pitchFamily="34" charset="0"/>
                        </a:rPr>
                        <a:t>480</a:t>
                      </a:r>
                    </a:p>
                  </a:txBody>
                  <a:tcPr marL="7230" marR="7230" marT="7230" marB="0" anchor="b"/>
                </a:tc>
              </a:tr>
            </a:tbl>
          </a:graphicData>
        </a:graphic>
      </p:graphicFrame>
      <p:sp>
        <p:nvSpPr>
          <p:cNvPr id="9" name="Rectangle 8"/>
          <p:cNvSpPr/>
          <p:nvPr/>
        </p:nvSpPr>
        <p:spPr>
          <a:xfrm>
            <a:off x="4419600" y="3352800"/>
            <a:ext cx="762000" cy="2209800"/>
          </a:xfrm>
          <a:prstGeom prst="rect">
            <a:avLst/>
          </a:prstGeom>
          <a:noFill/>
          <a:ln w="28575">
            <a:solidFill>
              <a:srgbClr val="0070C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4277280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8125" y="152400"/>
            <a:ext cx="8667750" cy="1325563"/>
          </a:xfrm>
        </p:spPr>
        <p:txBody>
          <a:bodyPr>
            <a:normAutofit/>
          </a:bodyPr>
          <a:lstStyle/>
          <a:p>
            <a:pPr algn="ctr"/>
            <a:r>
              <a:rPr lang="en-US" sz="3600" b="1" dirty="0" smtClean="0">
                <a:latin typeface="Arial" panose="020B0604020202020204" pitchFamily="34" charset="0"/>
                <a:cs typeface="Arial" panose="020B0604020202020204" pitchFamily="34" charset="0"/>
              </a:rPr>
              <a:t>Next: Design WaM-DaM Data Loader</a:t>
            </a:r>
            <a:endParaRPr lang="en-US" sz="3600" b="1" dirty="0">
              <a:latin typeface="Arial" panose="020B0604020202020204" pitchFamily="34" charset="0"/>
              <a:cs typeface="Arial" panose="020B0604020202020204" pitchFamily="34" charset="0"/>
            </a:endParaRPr>
          </a:p>
        </p:txBody>
      </p:sp>
      <p:pic>
        <p:nvPicPr>
          <p:cNvPr id="1026" name="Picture 2" descr="http://www.i-programmer.info/images/stories/News/2014/Apr/A/ptvsbanner.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12597" y="6096000"/>
            <a:ext cx="3810000" cy="638175"/>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4"/>
          <a:stretch>
            <a:fillRect/>
          </a:stretch>
        </p:blipFill>
        <p:spPr>
          <a:xfrm>
            <a:off x="461282" y="1371600"/>
            <a:ext cx="8221436" cy="4534889"/>
          </a:xfrm>
          <a:prstGeom prst="rect">
            <a:avLst/>
          </a:prstGeom>
          <a:ln>
            <a:solidFill>
              <a:schemeClr val="tx1"/>
            </a:solidFill>
          </a:ln>
        </p:spPr>
      </p:pic>
    </p:spTree>
    <p:extLst>
      <p:ext uri="{BB962C8B-B14F-4D97-AF65-F5344CB8AC3E}">
        <p14:creationId xmlns:p14="http://schemas.microsoft.com/office/powerpoint/2010/main" val="321134983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4000" b="1" dirty="0" smtClean="0">
                <a:latin typeface="Arial" panose="020B0604020202020204" pitchFamily="34" charset="0"/>
                <a:cs typeface="Arial" panose="020B0604020202020204" pitchFamily="34" charset="0"/>
              </a:rPr>
              <a:t>Contributions #1</a:t>
            </a:r>
            <a:endParaRPr lang="en-US" sz="4000" b="1"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p:txBody>
          <a:bodyPr>
            <a:normAutofit/>
          </a:bodyPr>
          <a:lstStyle/>
          <a:p>
            <a:r>
              <a:rPr lang="en-US" sz="2400" dirty="0" smtClean="0">
                <a:solidFill>
                  <a:srgbClr val="7030A0"/>
                </a:solidFill>
                <a:latin typeface="Arial" panose="020B0604020202020204" pitchFamily="34" charset="0"/>
                <a:cs typeface="Arial" panose="020B0604020202020204" pitchFamily="34" charset="0"/>
              </a:rPr>
              <a:t>A persistent information model </a:t>
            </a:r>
            <a:r>
              <a:rPr lang="en-US" sz="2400" dirty="0">
                <a:latin typeface="Arial" panose="020B0604020202020204" pitchFamily="34" charset="0"/>
                <a:cs typeface="Arial" panose="020B0604020202020204" pitchFamily="34" charset="0"/>
              </a:rPr>
              <a:t>that</a:t>
            </a:r>
            <a:r>
              <a:rPr lang="en-US" sz="2400" dirty="0" smtClean="0">
                <a:solidFill>
                  <a:srgbClr val="7030A0"/>
                </a:solidFill>
                <a:latin typeface="Arial" panose="020B0604020202020204" pitchFamily="34" charset="0"/>
                <a:cs typeface="Arial" panose="020B0604020202020204" pitchFamily="34" charset="0"/>
              </a:rPr>
              <a:t> </a:t>
            </a:r>
            <a:r>
              <a:rPr lang="en-US" sz="2400" dirty="0" smtClean="0">
                <a:latin typeface="Arial" panose="020B0604020202020204" pitchFamily="34" charset="0"/>
                <a:cs typeface="Arial" panose="020B0604020202020204" pitchFamily="34" charset="0"/>
              </a:rPr>
              <a:t>overcomes semantic and syntactic heterogeneities of water management data  </a:t>
            </a:r>
          </a:p>
          <a:p>
            <a:endParaRPr lang="en-US" sz="2400" dirty="0">
              <a:latin typeface="Arial" panose="020B0604020202020204" pitchFamily="34" charset="0"/>
              <a:cs typeface="Arial" panose="020B0604020202020204" pitchFamily="34" charset="0"/>
            </a:endParaRPr>
          </a:p>
          <a:p>
            <a:r>
              <a:rPr lang="en-US" sz="2400" dirty="0" smtClean="0">
                <a:latin typeface="Arial" panose="020B0604020202020204" pitchFamily="34" charset="0"/>
                <a:cs typeface="Arial" panose="020B0604020202020204" pitchFamily="34" charset="0"/>
              </a:rPr>
              <a:t>Supports </a:t>
            </a:r>
            <a:r>
              <a:rPr lang="en-US" sz="2400" dirty="0">
                <a:latin typeface="Arial" panose="020B0604020202020204" pitchFamily="34" charset="0"/>
                <a:cs typeface="Arial" panose="020B0604020202020204" pitchFamily="34" charset="0"/>
              </a:rPr>
              <a:t>eight design principles altogether </a:t>
            </a:r>
            <a:r>
              <a:rPr lang="en-US" sz="2400" dirty="0" smtClean="0">
                <a:latin typeface="Arial" panose="020B0604020202020204" pitchFamily="34" charset="0"/>
                <a:cs typeface="Arial" panose="020B0604020202020204" pitchFamily="34" charset="0"/>
              </a:rPr>
              <a:t>to </a:t>
            </a:r>
            <a:r>
              <a:rPr lang="en-US" sz="2400" dirty="0">
                <a:solidFill>
                  <a:srgbClr val="0070C0"/>
                </a:solidFill>
                <a:latin typeface="Arial" panose="020B0604020202020204" pitchFamily="34" charset="0"/>
                <a:cs typeface="Arial" panose="020B0604020202020204" pitchFamily="34" charset="0"/>
              </a:rPr>
              <a:t>answer key data questions </a:t>
            </a:r>
            <a:r>
              <a:rPr lang="en-US" sz="2400" dirty="0">
                <a:latin typeface="Arial" panose="020B0604020202020204" pitchFamily="34" charset="0"/>
                <a:cs typeface="Arial" panose="020B0604020202020204" pitchFamily="34" charset="0"/>
              </a:rPr>
              <a:t>for</a:t>
            </a:r>
            <a:r>
              <a:rPr lang="en-US" sz="2400" dirty="0">
                <a:solidFill>
                  <a:srgbClr val="0070C0"/>
                </a:solidFill>
                <a:latin typeface="Arial" panose="020B0604020202020204" pitchFamily="34" charset="0"/>
                <a:cs typeface="Arial" panose="020B0604020202020204" pitchFamily="34" charset="0"/>
              </a:rPr>
              <a:t> </a:t>
            </a:r>
            <a:r>
              <a:rPr lang="en-US" sz="2400" dirty="0">
                <a:latin typeface="Arial" panose="020B0604020202020204" pitchFamily="34" charset="0"/>
                <a:cs typeface="Arial" panose="020B0604020202020204" pitchFamily="34" charset="0"/>
              </a:rPr>
              <a:t>modeling</a:t>
            </a:r>
          </a:p>
          <a:p>
            <a:endParaRPr lang="en-US" sz="2400" dirty="0">
              <a:latin typeface="Arial" panose="020B0604020202020204" pitchFamily="34" charset="0"/>
              <a:cs typeface="Arial" panose="020B0604020202020204" pitchFamily="34" charset="0"/>
            </a:endParaRPr>
          </a:p>
          <a:p>
            <a:r>
              <a:rPr lang="en-US" sz="2400" dirty="0" smtClean="0">
                <a:latin typeface="Arial" panose="020B0604020202020204" pitchFamily="34" charset="0"/>
                <a:cs typeface="Arial" panose="020B0604020202020204" pitchFamily="34" charset="0"/>
              </a:rPr>
              <a:t>A consistent method to </a:t>
            </a:r>
            <a:r>
              <a:rPr lang="en-US" sz="2400" dirty="0" smtClean="0">
                <a:solidFill>
                  <a:srgbClr val="FF0000"/>
                </a:solidFill>
                <a:latin typeface="Arial" panose="020B0604020202020204" pitchFamily="34" charset="0"/>
                <a:cs typeface="Arial" panose="020B0604020202020204" pitchFamily="34" charset="0"/>
              </a:rPr>
              <a:t>discover</a:t>
            </a:r>
            <a:r>
              <a:rPr lang="en-US" sz="2400" dirty="0" smtClean="0">
                <a:latin typeface="Arial" panose="020B0604020202020204" pitchFamily="34" charset="0"/>
                <a:cs typeface="Arial" panose="020B0604020202020204" pitchFamily="34" charset="0"/>
              </a:rPr>
              <a:t> water management data for models </a:t>
            </a:r>
            <a:endParaRPr 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7117540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1981200"/>
            <a:ext cx="7886700" cy="2286000"/>
          </a:xfrm>
        </p:spPr>
        <p:txBody>
          <a:bodyPr>
            <a:noAutofit/>
          </a:bodyPr>
          <a:lstStyle/>
          <a:p>
            <a:pPr algn="ctr"/>
            <a:r>
              <a:rPr lang="en-US" sz="4000" b="1" dirty="0" smtClean="0">
                <a:latin typeface="Arial" panose="020B0604020202020204" pitchFamily="34" charset="0"/>
                <a:cs typeface="Arial" panose="020B0604020202020204" pitchFamily="34" charset="0"/>
              </a:rPr>
              <a:t>Paper Two</a:t>
            </a:r>
            <a:br>
              <a:rPr lang="en-US" sz="4000" b="1" dirty="0" smtClean="0">
                <a:latin typeface="Arial" panose="020B0604020202020204" pitchFamily="34" charset="0"/>
                <a:cs typeface="Arial" panose="020B0604020202020204" pitchFamily="34" charset="0"/>
              </a:rPr>
            </a:br>
            <a:r>
              <a:rPr lang="en-US" sz="4000" dirty="0" smtClean="0">
                <a:latin typeface="Arial" panose="020B0604020202020204" pitchFamily="34" charset="0"/>
                <a:cs typeface="Arial" panose="020B0604020202020204" pitchFamily="34" charset="0"/>
              </a:rPr>
              <a:t> </a:t>
            </a:r>
            <a:r>
              <a:rPr lang="en-US" sz="4000" dirty="0">
                <a:latin typeface="Arial" panose="020B0604020202020204" pitchFamily="34" charset="0"/>
                <a:cs typeface="Arial" panose="020B0604020202020204" pitchFamily="34" charset="0"/>
              </a:rPr>
              <a:t/>
            </a:r>
            <a:br>
              <a:rPr lang="en-US" sz="4000" dirty="0">
                <a:latin typeface="Arial" panose="020B0604020202020204" pitchFamily="34" charset="0"/>
                <a:cs typeface="Arial" panose="020B0604020202020204" pitchFamily="34" charset="0"/>
              </a:rPr>
            </a:br>
            <a:r>
              <a:rPr lang="en-US" sz="4000" dirty="0">
                <a:latin typeface="Arial" panose="020B0604020202020204" pitchFamily="34" charset="0"/>
                <a:cs typeface="Arial" panose="020B0604020202020204" pitchFamily="34" charset="0"/>
              </a:rPr>
              <a:t>Workflows Method to Automate Serving Water Management Data to Models</a:t>
            </a:r>
          </a:p>
        </p:txBody>
      </p:sp>
    </p:spTree>
    <p:extLst>
      <p:ext uri="{BB962C8B-B14F-4D97-AF65-F5344CB8AC3E}">
        <p14:creationId xmlns:p14="http://schemas.microsoft.com/office/powerpoint/2010/main" val="122905791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4000" b="1" dirty="0" smtClean="0">
                <a:latin typeface="Arial" panose="020B0604020202020204" pitchFamily="34" charset="0"/>
                <a:cs typeface="Arial" panose="020B0604020202020204" pitchFamily="34" charset="0"/>
              </a:rPr>
              <a:t>Problem and Motivation </a:t>
            </a:r>
            <a:endParaRPr lang="en-US" sz="4000" b="1"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p:txBody>
          <a:bodyPr>
            <a:normAutofit/>
          </a:bodyPr>
          <a:lstStyle/>
          <a:p>
            <a:r>
              <a:rPr lang="en-US" sz="2800" dirty="0" smtClean="0">
                <a:latin typeface="Arial" panose="020B0604020202020204" pitchFamily="34" charset="0"/>
                <a:cs typeface="Arial" panose="020B0604020202020204" pitchFamily="34" charset="0"/>
              </a:rPr>
              <a:t>We spend a </a:t>
            </a:r>
            <a:r>
              <a:rPr lang="en-US" sz="2800" dirty="0" smtClean="0">
                <a:solidFill>
                  <a:srgbClr val="FF0000"/>
                </a:solidFill>
                <a:latin typeface="Arial" panose="020B0604020202020204" pitchFamily="34" charset="0"/>
                <a:cs typeface="Arial" panose="020B0604020202020204" pitchFamily="34" charset="0"/>
              </a:rPr>
              <a:t>considerable time </a:t>
            </a:r>
            <a:r>
              <a:rPr lang="en-US" sz="2800" dirty="0" smtClean="0">
                <a:latin typeface="Arial" panose="020B0604020202020204" pitchFamily="34" charset="0"/>
                <a:cs typeface="Arial" panose="020B0604020202020204" pitchFamily="34" charset="0"/>
              </a:rPr>
              <a:t>to populate models with data </a:t>
            </a:r>
          </a:p>
          <a:p>
            <a:endParaRPr lang="en-US" sz="2800" dirty="0">
              <a:latin typeface="Arial" panose="020B0604020202020204" pitchFamily="34" charset="0"/>
              <a:cs typeface="Arial" panose="020B0604020202020204" pitchFamily="34" charset="0"/>
            </a:endParaRPr>
          </a:p>
          <a:p>
            <a:r>
              <a:rPr lang="en-US" sz="2800" dirty="0" smtClean="0">
                <a:latin typeface="Arial" panose="020B0604020202020204" pitchFamily="34" charset="0"/>
                <a:cs typeface="Arial" panose="020B0604020202020204" pitchFamily="34" charset="0"/>
              </a:rPr>
              <a:t>We need </a:t>
            </a:r>
            <a:r>
              <a:rPr lang="en-US" sz="2800" dirty="0" smtClean="0">
                <a:solidFill>
                  <a:srgbClr val="00B050"/>
                </a:solidFill>
                <a:latin typeface="Arial" panose="020B0604020202020204" pitchFamily="34" charset="0"/>
                <a:cs typeface="Arial" panose="020B0604020202020204" pitchFamily="34" charset="0"/>
              </a:rPr>
              <a:t>reproducible</a:t>
            </a:r>
            <a:r>
              <a:rPr lang="en-US" sz="2800" dirty="0" smtClean="0">
                <a:latin typeface="Arial" panose="020B0604020202020204" pitchFamily="34" charset="0"/>
                <a:cs typeface="Arial" panose="020B0604020202020204" pitchFamily="34" charset="0"/>
              </a:rPr>
              <a:t> methods to populate models with data </a:t>
            </a:r>
          </a:p>
          <a:p>
            <a:endParaRPr lang="en-US" sz="2800" dirty="0">
              <a:latin typeface="Arial" panose="020B0604020202020204" pitchFamily="34" charset="0"/>
              <a:cs typeface="Arial" panose="020B0604020202020204" pitchFamily="34" charset="0"/>
            </a:endParaRPr>
          </a:p>
          <a:p>
            <a:r>
              <a:rPr lang="en-US" sz="2800" dirty="0" smtClean="0">
                <a:latin typeface="Arial" panose="020B0604020202020204" pitchFamily="34" charset="0"/>
                <a:cs typeface="Arial" panose="020B0604020202020204" pitchFamily="34" charset="0"/>
              </a:rPr>
              <a:t>Document input data with </a:t>
            </a:r>
            <a:r>
              <a:rPr lang="en-US" sz="2800" dirty="0" smtClean="0">
                <a:solidFill>
                  <a:srgbClr val="7030A0"/>
                </a:solidFill>
                <a:latin typeface="Arial" panose="020B0604020202020204" pitchFamily="34" charset="0"/>
                <a:cs typeface="Arial" panose="020B0604020202020204" pitchFamily="34" charset="0"/>
              </a:rPr>
              <a:t>metadata</a:t>
            </a:r>
            <a:r>
              <a:rPr lang="en-US" sz="2800" dirty="0" smtClean="0">
                <a:latin typeface="Arial" panose="020B0604020202020204" pitchFamily="34" charset="0"/>
                <a:cs typeface="Arial" panose="020B0604020202020204" pitchFamily="34" charset="0"/>
              </a:rPr>
              <a:t> to promote modeling transparency</a:t>
            </a:r>
          </a:p>
        </p:txBody>
      </p:sp>
    </p:spTree>
    <p:extLst>
      <p:ext uri="{BB962C8B-B14F-4D97-AF65-F5344CB8AC3E}">
        <p14:creationId xmlns:p14="http://schemas.microsoft.com/office/powerpoint/2010/main" val="174827850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304800" y="419100"/>
            <a:ext cx="84709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smtClean="0">
                <a:solidFill>
                  <a:srgbClr val="0070C0"/>
                </a:solidFill>
                <a:latin typeface="Arial" panose="020B0604020202020204" pitchFamily="34" charset="0"/>
                <a:cs typeface="Arial" panose="020B0604020202020204" pitchFamily="34" charset="0"/>
              </a:rPr>
              <a:t>After </a:t>
            </a:r>
            <a:r>
              <a:rPr lang="en-US" sz="3200" dirty="0">
                <a:solidFill>
                  <a:srgbClr val="0070C0"/>
                </a:solidFill>
                <a:latin typeface="Arial" panose="020B0604020202020204" pitchFamily="34" charset="0"/>
                <a:cs typeface="Arial" panose="020B0604020202020204" pitchFamily="34" charset="0"/>
              </a:rPr>
              <a:t>50 years of </a:t>
            </a:r>
            <a:r>
              <a:rPr lang="en-US" sz="3200" dirty="0" smtClean="0">
                <a:solidFill>
                  <a:srgbClr val="0070C0"/>
                </a:solidFill>
                <a:latin typeface="Arial" panose="020B0604020202020204" pitchFamily="34" charset="0"/>
                <a:cs typeface="Arial" panose="020B0604020202020204" pitchFamily="34" charset="0"/>
              </a:rPr>
              <a:t>water data collection </a:t>
            </a:r>
            <a:r>
              <a:rPr lang="en-US" sz="3200" dirty="0">
                <a:solidFill>
                  <a:srgbClr val="0070C0"/>
                </a:solidFill>
                <a:latin typeface="Arial" panose="020B0604020202020204" pitchFamily="34" charset="0"/>
                <a:cs typeface="Arial" panose="020B0604020202020204" pitchFamily="34" charset="0"/>
              </a:rPr>
              <a:t>and </a:t>
            </a:r>
            <a:r>
              <a:rPr lang="en-US" sz="3200" dirty="0" smtClean="0">
                <a:solidFill>
                  <a:srgbClr val="0070C0"/>
                </a:solidFill>
                <a:latin typeface="Arial" panose="020B0604020202020204" pitchFamily="34" charset="0"/>
                <a:cs typeface="Arial" panose="020B0604020202020204" pitchFamily="34" charset="0"/>
              </a:rPr>
              <a:t>modeling, </a:t>
            </a:r>
            <a:r>
              <a:rPr lang="en-US" sz="3200" dirty="0" smtClean="0">
                <a:latin typeface="Arial" panose="020B0604020202020204" pitchFamily="34" charset="0"/>
                <a:cs typeface="Arial" panose="020B0604020202020204" pitchFamily="34" charset="0"/>
              </a:rPr>
              <a:t>how can we universally organize water management data?</a:t>
            </a:r>
            <a:endParaRPr lang="en-US" sz="3200"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3"/>
          <a:stretch>
            <a:fillRect/>
          </a:stretch>
        </p:blipFill>
        <p:spPr>
          <a:xfrm>
            <a:off x="4800600" y="2978191"/>
            <a:ext cx="4138611" cy="3554128"/>
          </a:xfrm>
          <a:prstGeom prst="rect">
            <a:avLst/>
          </a:prstGeom>
        </p:spPr>
      </p:pic>
      <p:pic>
        <p:nvPicPr>
          <p:cNvPr id="2060" name="Picture 12" descr="http://uwrl.usu.edu/sites/default/files/ribbo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83550" y="2985867"/>
            <a:ext cx="908050" cy="147709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http://www.hdrinc.com/sites/all/files/content/projects/images/246-hoover-dam-bypass-4270.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81656" y="1942062"/>
            <a:ext cx="1739160" cy="111536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http://www.balkaneu.com/wp-content/uploads/2013/05/Ro12-565x384.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81656" y="3161197"/>
            <a:ext cx="1739161" cy="118201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http://photography.nationalgeographic.com/staticfiles/NGS/Shared/StaticFiles/Photography/Images/POD/i/irrigated-fields-kendrick-731194-sw.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81655" y="4484902"/>
            <a:ext cx="1739161" cy="114827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http://www.fondriest.com/news/wp-content/uploads/2014/06/Cropped_bridge.jp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814825" y="5783854"/>
            <a:ext cx="1584518" cy="100258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http://www.thermal-edge.com/assets/2013/12/Wastewater-Treatment-Plant.jp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81656" y="5730995"/>
            <a:ext cx="1740558" cy="105544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http://martechresearch.com/wp-content/uploads/2011/07/P6240049.jp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814825" y="4497341"/>
            <a:ext cx="1566383" cy="1134748"/>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descr="http://www.abc.net.au/news/image/2530766-3x2-940x627.jp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814825" y="1913464"/>
            <a:ext cx="1596241" cy="106472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thevalleycitizen.com/wp-content/uploads/2014/11/DSCN0617.jp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2814825" y="3166042"/>
            <a:ext cx="1596241" cy="117953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13"/>
          <a:stretch>
            <a:fillRect/>
          </a:stretch>
        </p:blipFill>
        <p:spPr>
          <a:xfrm>
            <a:off x="4903502" y="2041479"/>
            <a:ext cx="4035709" cy="639896"/>
          </a:xfrm>
          <a:prstGeom prst="rect">
            <a:avLst/>
          </a:prstGeom>
        </p:spPr>
      </p:pic>
    </p:spTree>
    <p:extLst>
      <p:ext uri="{BB962C8B-B14F-4D97-AF65-F5344CB8AC3E}">
        <p14:creationId xmlns:p14="http://schemas.microsoft.com/office/powerpoint/2010/main" val="109627121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4000" b="1" dirty="0" smtClean="0">
                <a:latin typeface="Arial" panose="020B0604020202020204" pitchFamily="34" charset="0"/>
                <a:cs typeface="Arial" panose="020B0604020202020204" pitchFamily="34" charset="0"/>
              </a:rPr>
              <a:t>Method: </a:t>
            </a:r>
            <a:r>
              <a:rPr lang="en-US" dirty="0" smtClean="0">
                <a:latin typeface="Arial" panose="020B0604020202020204" pitchFamily="34" charset="0"/>
                <a:cs typeface="Arial" panose="020B0604020202020204" pitchFamily="34" charset="0"/>
              </a:rPr>
              <a:t>workflows to automate serving data to WEAP And SWAT Models </a:t>
            </a:r>
            <a:endParaRPr lang="en-US" dirty="0">
              <a:latin typeface="Arial" panose="020B0604020202020204" pitchFamily="34" charset="0"/>
              <a:cs typeface="Arial" panose="020B0604020202020204" pitchFamily="34" charset="0"/>
            </a:endParaRPr>
          </a:p>
        </p:txBody>
      </p:sp>
      <p:sp>
        <p:nvSpPr>
          <p:cNvPr id="3" name="Rectangle 2"/>
          <p:cNvSpPr>
            <a:spLocks noChangeArrowheads="1"/>
          </p:cNvSpPr>
          <p:nvPr/>
        </p:nvSpPr>
        <p:spPr bwMode="auto">
          <a:xfrm>
            <a:off x="1752600" y="32766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8" name="Rectangle 7"/>
          <p:cNvSpPr/>
          <p:nvPr/>
        </p:nvSpPr>
        <p:spPr>
          <a:xfrm>
            <a:off x="914400" y="2438400"/>
            <a:ext cx="2514600" cy="1077218"/>
          </a:xfrm>
          <a:prstGeom prst="rect">
            <a:avLst/>
          </a:prstGeom>
        </p:spPr>
        <p:txBody>
          <a:bodyPr wrap="square">
            <a:spAutoFit/>
          </a:bodyPr>
          <a:lstStyle/>
          <a:p>
            <a:r>
              <a:rPr lang="en-US" sz="3200" b="1" dirty="0" smtClean="0"/>
              <a:t>Existing practices</a:t>
            </a:r>
            <a:endParaRPr lang="en-US" sz="3200" b="1" dirty="0"/>
          </a:p>
        </p:txBody>
      </p:sp>
      <p:sp>
        <p:nvSpPr>
          <p:cNvPr id="10" name="Rectangle 9"/>
          <p:cNvSpPr/>
          <p:nvPr/>
        </p:nvSpPr>
        <p:spPr>
          <a:xfrm>
            <a:off x="152400" y="4287336"/>
            <a:ext cx="3276600" cy="584775"/>
          </a:xfrm>
          <a:prstGeom prst="rect">
            <a:avLst/>
          </a:prstGeom>
        </p:spPr>
        <p:txBody>
          <a:bodyPr wrap="square">
            <a:spAutoFit/>
          </a:bodyPr>
          <a:lstStyle/>
          <a:p>
            <a:r>
              <a:rPr lang="en-US" sz="3200" b="1" dirty="0" smtClean="0"/>
              <a:t>Proposed Method </a:t>
            </a:r>
            <a:endParaRPr lang="en-US" sz="3200" b="1" dirty="0"/>
          </a:p>
        </p:txBody>
      </p:sp>
      <p:pic>
        <p:nvPicPr>
          <p:cNvPr id="11" name="Picture 10"/>
          <p:cNvPicPr>
            <a:picLocks noChangeAspect="1"/>
          </p:cNvPicPr>
          <p:nvPr/>
        </p:nvPicPr>
        <p:blipFill>
          <a:blip r:embed="rId3"/>
          <a:stretch>
            <a:fillRect/>
          </a:stretch>
        </p:blipFill>
        <p:spPr>
          <a:xfrm>
            <a:off x="3638550" y="1828800"/>
            <a:ext cx="4876800" cy="4879202"/>
          </a:xfrm>
          <a:prstGeom prst="rect">
            <a:avLst/>
          </a:prstGeom>
        </p:spPr>
      </p:pic>
      <p:sp>
        <p:nvSpPr>
          <p:cNvPr id="4" name="Rectangle 3"/>
          <p:cNvSpPr/>
          <p:nvPr/>
        </p:nvSpPr>
        <p:spPr>
          <a:xfrm>
            <a:off x="417522" y="4872111"/>
            <a:ext cx="2670155" cy="1938992"/>
          </a:xfrm>
          <a:prstGeom prst="rect">
            <a:avLst/>
          </a:prstGeom>
        </p:spPr>
        <p:txBody>
          <a:bodyPr wrap="none">
            <a:spAutoFit/>
          </a:bodyPr>
          <a:lstStyle/>
          <a:p>
            <a:r>
              <a:rPr lang="en-US" sz="2400" dirty="0"/>
              <a:t>A</a:t>
            </a:r>
            <a:r>
              <a:rPr lang="en-US" sz="2400" dirty="0" smtClean="0"/>
              <a:t>utomate: </a:t>
            </a:r>
          </a:p>
          <a:p>
            <a:pPr marL="457200" indent="-457200">
              <a:buFont typeface="+mj-lt"/>
              <a:buAutoNum type="arabicPeriod"/>
            </a:pPr>
            <a:r>
              <a:rPr lang="en-US" sz="2400" dirty="0" smtClean="0"/>
              <a:t>Identification</a:t>
            </a:r>
          </a:p>
          <a:p>
            <a:pPr marL="457200" indent="-457200">
              <a:buFont typeface="+mj-lt"/>
              <a:buAutoNum type="arabicPeriod"/>
            </a:pPr>
            <a:r>
              <a:rPr lang="en-US" sz="2400" dirty="0" smtClean="0"/>
              <a:t>Extraction</a:t>
            </a:r>
          </a:p>
          <a:p>
            <a:pPr marL="457200" indent="-457200">
              <a:buFont typeface="+mj-lt"/>
              <a:buAutoNum type="arabicPeriod"/>
            </a:pPr>
            <a:r>
              <a:rPr lang="en-US" sz="2400" dirty="0" smtClean="0"/>
              <a:t>Transformations</a:t>
            </a:r>
          </a:p>
          <a:p>
            <a:pPr marL="457200" indent="-457200">
              <a:buFont typeface="+mj-lt"/>
              <a:buAutoNum type="arabicPeriod"/>
            </a:pPr>
            <a:r>
              <a:rPr lang="en-US" sz="2400" dirty="0" smtClean="0"/>
              <a:t>Output </a:t>
            </a:r>
            <a:endParaRPr lang="en-US" sz="2400" dirty="0"/>
          </a:p>
        </p:txBody>
      </p:sp>
    </p:spTree>
    <p:extLst>
      <p:ext uri="{BB962C8B-B14F-4D97-AF65-F5344CB8AC3E}">
        <p14:creationId xmlns:p14="http://schemas.microsoft.com/office/powerpoint/2010/main" val="273107763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4000" b="1" dirty="0" smtClean="0">
                <a:latin typeface="Arial" panose="020B0604020202020204" pitchFamily="34" charset="0"/>
                <a:cs typeface="Arial" panose="020B0604020202020204" pitchFamily="34" charset="0"/>
              </a:rPr>
              <a:t>Methods…cont.</a:t>
            </a:r>
            <a:endParaRPr lang="en-US" sz="4000" dirty="0">
              <a:latin typeface="Arial" panose="020B0604020202020204" pitchFamily="34" charset="0"/>
              <a:cs typeface="Arial" panose="020B0604020202020204" pitchFamily="34" charset="0"/>
            </a:endParaRPr>
          </a:p>
        </p:txBody>
      </p:sp>
      <p:sp>
        <p:nvSpPr>
          <p:cNvPr id="3" name="Rectangle 2"/>
          <p:cNvSpPr>
            <a:spLocks noChangeArrowheads="1"/>
          </p:cNvSpPr>
          <p:nvPr/>
        </p:nvSpPr>
        <p:spPr bwMode="auto">
          <a:xfrm>
            <a:off x="1752600" y="32766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7" name="Content Placeholder 2"/>
          <p:cNvSpPr>
            <a:spLocks noGrp="1"/>
          </p:cNvSpPr>
          <p:nvPr>
            <p:ph idx="1"/>
          </p:nvPr>
        </p:nvSpPr>
        <p:spPr>
          <a:xfrm>
            <a:off x="381000" y="1676400"/>
            <a:ext cx="3943350" cy="3876675"/>
          </a:xfrm>
        </p:spPr>
        <p:txBody>
          <a:bodyPr>
            <a:normAutofit fontScale="85000" lnSpcReduction="20000"/>
          </a:bodyPr>
          <a:lstStyle/>
          <a:p>
            <a:r>
              <a:rPr lang="en-US" sz="2800" dirty="0" smtClean="0">
                <a:latin typeface="Arial" panose="020B0604020202020204" pitchFamily="34" charset="0"/>
                <a:cs typeface="Arial" panose="020B0604020202020204" pitchFamily="34" charset="0"/>
              </a:rPr>
              <a:t>Share the same data across models in WaM-DaM</a:t>
            </a:r>
          </a:p>
          <a:p>
            <a:endParaRPr lang="en-US" sz="2800" dirty="0">
              <a:latin typeface="Arial" panose="020B0604020202020204" pitchFamily="34" charset="0"/>
              <a:cs typeface="Arial" panose="020B0604020202020204" pitchFamily="34" charset="0"/>
            </a:endParaRPr>
          </a:p>
          <a:p>
            <a:r>
              <a:rPr lang="en-US" sz="2800" dirty="0" smtClean="0">
                <a:latin typeface="Arial" panose="020B0604020202020204" pitchFamily="34" charset="0"/>
                <a:cs typeface="Arial" panose="020B0604020202020204" pitchFamily="34" charset="0"/>
              </a:rPr>
              <a:t>Develop workflows to serve data to SWAT and WEAP models </a:t>
            </a:r>
          </a:p>
          <a:p>
            <a:endParaRPr lang="en-US" sz="2800" dirty="0" smtClean="0">
              <a:latin typeface="Arial" panose="020B0604020202020204" pitchFamily="34" charset="0"/>
              <a:cs typeface="Arial" panose="020B0604020202020204" pitchFamily="34" charset="0"/>
            </a:endParaRPr>
          </a:p>
          <a:p>
            <a:r>
              <a:rPr lang="en-US" sz="2800" dirty="0" smtClean="0">
                <a:latin typeface="Arial" panose="020B0604020202020204" pitchFamily="34" charset="0"/>
                <a:cs typeface="Arial" panose="020B0604020202020204" pitchFamily="34" charset="0"/>
              </a:rPr>
              <a:t>Verify workflows for existing models and then use them to expand the models to the entire watershed  </a:t>
            </a:r>
            <a:endParaRPr lang="en-US" sz="2800" dirty="0">
              <a:latin typeface="Arial" panose="020B0604020202020204" pitchFamily="34" charset="0"/>
              <a:cs typeface="Arial" panose="020B0604020202020204" pitchFamily="34" charset="0"/>
            </a:endParaRPr>
          </a:p>
        </p:txBody>
      </p:sp>
      <p:pic>
        <p:nvPicPr>
          <p:cNvPr id="11" name="Picture 10"/>
          <p:cNvPicPr/>
          <p:nvPr/>
        </p:nvPicPr>
        <p:blipFill>
          <a:blip r:embed="rId3"/>
          <a:stretch>
            <a:fillRect/>
          </a:stretch>
        </p:blipFill>
        <p:spPr>
          <a:xfrm>
            <a:off x="4572000" y="1838325"/>
            <a:ext cx="4296410" cy="4113211"/>
          </a:xfrm>
          <a:prstGeom prst="rect">
            <a:avLst/>
          </a:prstGeom>
        </p:spPr>
      </p:pic>
    </p:spTree>
    <p:extLst>
      <p:ext uri="{BB962C8B-B14F-4D97-AF65-F5344CB8AC3E}">
        <p14:creationId xmlns:p14="http://schemas.microsoft.com/office/powerpoint/2010/main" val="311114290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4000" b="1" dirty="0" smtClean="0">
                <a:latin typeface="Arial" panose="020B0604020202020204" pitchFamily="34" charset="0"/>
                <a:cs typeface="Arial" panose="020B0604020202020204" pitchFamily="34" charset="0"/>
              </a:rPr>
              <a:t>Contributions #2</a:t>
            </a:r>
            <a:endParaRPr lang="en-US" sz="4000" b="1"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p:txBody>
          <a:bodyPr>
            <a:normAutofit/>
          </a:bodyPr>
          <a:lstStyle/>
          <a:p>
            <a:r>
              <a:rPr lang="en-US" sz="2800" dirty="0" smtClean="0">
                <a:latin typeface="Arial" panose="020B0604020202020204" pitchFamily="34" charset="0"/>
                <a:cs typeface="Arial" panose="020B0604020202020204" pitchFamily="34" charset="0"/>
              </a:rPr>
              <a:t>Use WaM-DaM as a </a:t>
            </a:r>
            <a:r>
              <a:rPr lang="en-US" sz="2800" dirty="0" smtClean="0">
                <a:solidFill>
                  <a:srgbClr val="FF0000"/>
                </a:solidFill>
                <a:latin typeface="Arial" panose="020B0604020202020204" pitchFamily="34" charset="0"/>
                <a:cs typeface="Arial" panose="020B0604020202020204" pitchFamily="34" charset="0"/>
              </a:rPr>
              <a:t>common-access-data-storage</a:t>
            </a:r>
            <a:r>
              <a:rPr lang="en-US" sz="2800" dirty="0" smtClean="0">
                <a:latin typeface="Arial" panose="020B0604020202020204" pitchFamily="34" charset="0"/>
                <a:cs typeface="Arial" panose="020B0604020202020204" pitchFamily="34" charset="0"/>
              </a:rPr>
              <a:t> for models  </a:t>
            </a:r>
          </a:p>
          <a:p>
            <a:endParaRPr lang="en-US" sz="2800" dirty="0">
              <a:latin typeface="Arial" panose="020B0604020202020204" pitchFamily="34" charset="0"/>
              <a:cs typeface="Arial" panose="020B0604020202020204" pitchFamily="34" charset="0"/>
            </a:endParaRPr>
          </a:p>
          <a:p>
            <a:r>
              <a:rPr lang="en-US" sz="2800" dirty="0" smtClean="0">
                <a:latin typeface="Arial" panose="020B0604020202020204" pitchFamily="34" charset="0"/>
                <a:cs typeface="Arial" panose="020B0604020202020204" pitchFamily="34" charset="0"/>
              </a:rPr>
              <a:t>Develop</a:t>
            </a:r>
            <a:r>
              <a:rPr lang="en-US" sz="2800" dirty="0" smtClean="0">
                <a:solidFill>
                  <a:srgbClr val="7030A0"/>
                </a:solidFill>
                <a:latin typeface="Arial" panose="020B0604020202020204" pitchFamily="34" charset="0"/>
                <a:cs typeface="Arial" panose="020B0604020202020204" pitchFamily="34" charset="0"/>
              </a:rPr>
              <a:t> reproducible</a:t>
            </a:r>
            <a:r>
              <a:rPr lang="en-US" sz="2800" dirty="0" smtClean="0">
                <a:latin typeface="Arial" panose="020B0604020202020204" pitchFamily="34" charset="0"/>
                <a:cs typeface="Arial" panose="020B0604020202020204" pitchFamily="34" charset="0"/>
              </a:rPr>
              <a:t> workflows to automate serving water management models with data </a:t>
            </a:r>
          </a:p>
          <a:p>
            <a:endParaRPr lang="en-US" sz="2800" dirty="0">
              <a:latin typeface="Arial" panose="020B0604020202020204" pitchFamily="34" charset="0"/>
              <a:cs typeface="Arial" panose="020B0604020202020204" pitchFamily="34" charset="0"/>
            </a:endParaRPr>
          </a:p>
          <a:p>
            <a:r>
              <a:rPr lang="en-US" sz="2800" dirty="0" smtClean="0">
                <a:latin typeface="Arial" panose="020B0604020202020204" pitchFamily="34" charset="0"/>
                <a:cs typeface="Arial" panose="020B0604020202020204" pitchFamily="34" charset="0"/>
              </a:rPr>
              <a:t>Use the </a:t>
            </a:r>
            <a:r>
              <a:rPr lang="en-US" sz="2800" dirty="0" smtClean="0">
                <a:solidFill>
                  <a:schemeClr val="accent2"/>
                </a:solidFill>
                <a:latin typeface="Arial" panose="020B0604020202020204" pitchFamily="34" charset="0"/>
                <a:cs typeface="Arial" panose="020B0604020202020204" pitchFamily="34" charset="0"/>
              </a:rPr>
              <a:t>same data </a:t>
            </a:r>
            <a:r>
              <a:rPr lang="en-US" sz="2800" dirty="0" smtClean="0">
                <a:latin typeface="Arial" panose="020B0604020202020204" pitchFamily="34" charset="0"/>
                <a:cs typeface="Arial" panose="020B0604020202020204" pitchFamily="34" charset="0"/>
              </a:rPr>
              <a:t>to answer different water management questions </a:t>
            </a:r>
          </a:p>
          <a:p>
            <a:endParaRPr lang="en-US" sz="2800" dirty="0">
              <a:latin typeface="Arial" panose="020B0604020202020204" pitchFamily="34" charset="0"/>
              <a:cs typeface="Arial" panose="020B0604020202020204" pitchFamily="34" charset="0"/>
            </a:endParaRPr>
          </a:p>
          <a:p>
            <a:endParaRPr lang="en-US" sz="2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9445926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8342" y="0"/>
            <a:ext cx="7886700" cy="1325563"/>
          </a:xfrm>
        </p:spPr>
        <p:txBody>
          <a:bodyPr/>
          <a:lstStyle/>
          <a:p>
            <a:pPr algn="ctr"/>
            <a:r>
              <a:rPr lang="en-US" sz="3200" b="1" dirty="0" smtClean="0">
                <a:latin typeface="Arial" panose="020B0604020202020204" pitchFamily="34" charset="0"/>
                <a:cs typeface="Arial" panose="020B0604020202020204" pitchFamily="34" charset="0"/>
              </a:rPr>
              <a:t>Next: Design WaM-DaM </a:t>
            </a:r>
            <a:r>
              <a:rPr lang="en-US" sz="3200" b="1" dirty="0">
                <a:latin typeface="Arial" panose="020B0604020202020204" pitchFamily="34" charset="0"/>
                <a:cs typeface="Arial" panose="020B0604020202020204" pitchFamily="34" charset="0"/>
              </a:rPr>
              <a:t>Data </a:t>
            </a:r>
            <a:r>
              <a:rPr lang="en-US" sz="3200" b="1" dirty="0" smtClean="0">
                <a:latin typeface="Arial" panose="020B0604020202020204" pitchFamily="34" charset="0"/>
                <a:cs typeface="Arial" panose="020B0604020202020204" pitchFamily="34" charset="0"/>
              </a:rPr>
              <a:t>Exporter</a:t>
            </a:r>
            <a:endParaRPr lang="en-US" dirty="0"/>
          </a:p>
        </p:txBody>
      </p:sp>
      <p:pic>
        <p:nvPicPr>
          <p:cNvPr id="6" name="Picture 5"/>
          <p:cNvPicPr>
            <a:picLocks noChangeAspect="1"/>
          </p:cNvPicPr>
          <p:nvPr/>
        </p:nvPicPr>
        <p:blipFill>
          <a:blip r:embed="rId2"/>
          <a:stretch>
            <a:fillRect/>
          </a:stretch>
        </p:blipFill>
        <p:spPr>
          <a:xfrm>
            <a:off x="676917" y="914400"/>
            <a:ext cx="7991398" cy="5181600"/>
          </a:xfrm>
          <a:prstGeom prst="rect">
            <a:avLst/>
          </a:prstGeom>
          <a:ln>
            <a:solidFill>
              <a:schemeClr val="tx1"/>
            </a:solidFill>
          </a:ln>
        </p:spPr>
      </p:pic>
      <p:pic>
        <p:nvPicPr>
          <p:cNvPr id="7" name="Picture 2" descr="http://www.i-programmer.info/images/stories/News/2014/Apr/A/ptvsbanner.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86692" y="6096000"/>
            <a:ext cx="3810000" cy="638175"/>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656587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1981200"/>
            <a:ext cx="7886700" cy="2286000"/>
          </a:xfrm>
        </p:spPr>
        <p:txBody>
          <a:bodyPr>
            <a:noAutofit/>
          </a:bodyPr>
          <a:lstStyle/>
          <a:p>
            <a:pPr algn="ctr"/>
            <a:r>
              <a:rPr lang="en-US" sz="4000" b="1" dirty="0" smtClean="0">
                <a:latin typeface="Arial" panose="020B0604020202020204" pitchFamily="34" charset="0"/>
                <a:cs typeface="Arial" panose="020B0604020202020204" pitchFamily="34" charset="0"/>
              </a:rPr>
              <a:t>Paper Three</a:t>
            </a:r>
            <a:br>
              <a:rPr lang="en-US" sz="4000" b="1" dirty="0" smtClean="0">
                <a:latin typeface="Arial" panose="020B0604020202020204" pitchFamily="34" charset="0"/>
                <a:cs typeface="Arial" panose="020B0604020202020204" pitchFamily="34" charset="0"/>
              </a:rPr>
            </a:br>
            <a:r>
              <a:rPr lang="en-US" sz="4000" dirty="0" smtClean="0">
                <a:latin typeface="Arial" panose="020B0604020202020204" pitchFamily="34" charset="0"/>
                <a:cs typeface="Arial" panose="020B0604020202020204" pitchFamily="34" charset="0"/>
              </a:rPr>
              <a:t> </a:t>
            </a:r>
            <a:r>
              <a:rPr lang="en-US" sz="4000" dirty="0">
                <a:latin typeface="Arial" panose="020B0604020202020204" pitchFamily="34" charset="0"/>
                <a:cs typeface="Arial" panose="020B0604020202020204" pitchFamily="34" charset="0"/>
              </a:rPr>
              <a:t/>
            </a:r>
            <a:br>
              <a:rPr lang="en-US" sz="4000" dirty="0">
                <a:latin typeface="Arial" panose="020B0604020202020204" pitchFamily="34" charset="0"/>
                <a:cs typeface="Arial" panose="020B0604020202020204" pitchFamily="34" charset="0"/>
              </a:rPr>
            </a:br>
            <a:r>
              <a:rPr lang="en-US" sz="4000" dirty="0">
                <a:latin typeface="Arial" panose="020B0604020202020204" pitchFamily="34" charset="0"/>
                <a:cs typeface="Arial" panose="020B0604020202020204" pitchFamily="34" charset="0"/>
              </a:rPr>
              <a:t>A Method to Identify Targeted and Synergistic Residential Citywide Water and Energy Conservation Strategies Using Parallel Computing</a:t>
            </a:r>
          </a:p>
        </p:txBody>
      </p:sp>
    </p:spTree>
    <p:extLst>
      <p:ext uri="{BB962C8B-B14F-4D97-AF65-F5344CB8AC3E}">
        <p14:creationId xmlns:p14="http://schemas.microsoft.com/office/powerpoint/2010/main" val="168832909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4000" b="1" dirty="0" smtClean="0">
                <a:latin typeface="Arial" panose="020B0604020202020204" pitchFamily="34" charset="0"/>
                <a:cs typeface="Arial" panose="020B0604020202020204" pitchFamily="34" charset="0"/>
              </a:rPr>
              <a:t>Problem and Motivation </a:t>
            </a:r>
            <a:endParaRPr lang="en-US" sz="4000" b="1"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p:txBody>
          <a:bodyPr>
            <a:normAutofit/>
          </a:bodyPr>
          <a:lstStyle/>
          <a:p>
            <a:r>
              <a:rPr lang="en-US" sz="2800" dirty="0" smtClean="0">
                <a:latin typeface="Arial" panose="020B0604020202020204" pitchFamily="34" charset="0"/>
                <a:cs typeface="Arial" panose="020B0604020202020204" pitchFamily="34" charset="0"/>
              </a:rPr>
              <a:t>Cities need to exploit </a:t>
            </a:r>
            <a:r>
              <a:rPr lang="en-US" sz="2800" dirty="0" smtClean="0">
                <a:solidFill>
                  <a:srgbClr val="FF0000"/>
                </a:solidFill>
                <a:latin typeface="Arial" panose="020B0604020202020204" pitchFamily="34" charset="0"/>
                <a:cs typeface="Arial" panose="020B0604020202020204" pitchFamily="34" charset="0"/>
              </a:rPr>
              <a:t>water and energy nexus </a:t>
            </a:r>
            <a:r>
              <a:rPr lang="en-US" sz="2800" dirty="0" smtClean="0">
                <a:latin typeface="Arial" panose="020B0604020202020204" pitchFamily="34" charset="0"/>
                <a:cs typeface="Arial" panose="020B0604020202020204" pitchFamily="34" charset="0"/>
              </a:rPr>
              <a:t>to conserve both resources to meet conservation goals </a:t>
            </a:r>
            <a:endParaRPr lang="en-US" sz="2800" dirty="0" smtClean="0">
              <a:solidFill>
                <a:schemeClr val="accent2"/>
              </a:solidFill>
              <a:latin typeface="Arial" panose="020B0604020202020204" pitchFamily="34" charset="0"/>
              <a:cs typeface="Arial" panose="020B0604020202020204" pitchFamily="34" charset="0"/>
            </a:endParaRPr>
          </a:p>
          <a:p>
            <a:endParaRPr lang="en-US" sz="2800" dirty="0">
              <a:latin typeface="Arial" panose="020B0604020202020204" pitchFamily="34" charset="0"/>
              <a:cs typeface="Arial" panose="020B0604020202020204" pitchFamily="34" charset="0"/>
            </a:endParaRPr>
          </a:p>
          <a:p>
            <a:r>
              <a:rPr lang="en-US" sz="2800" dirty="0" smtClean="0">
                <a:latin typeface="Arial" panose="020B0604020202020204" pitchFamily="34" charset="0"/>
                <a:cs typeface="Arial" panose="020B0604020202020204" pitchFamily="34" charset="0"/>
              </a:rPr>
              <a:t>How to design </a:t>
            </a:r>
            <a:r>
              <a:rPr lang="en-US" sz="2800" dirty="0" smtClean="0">
                <a:solidFill>
                  <a:srgbClr val="00B050"/>
                </a:solidFill>
                <a:latin typeface="Arial" panose="020B0604020202020204" pitchFamily="34" charset="0"/>
                <a:cs typeface="Arial" panose="020B0604020202020204" pitchFamily="34" charset="0"/>
              </a:rPr>
              <a:t>targeted</a:t>
            </a:r>
            <a:r>
              <a:rPr lang="en-US" sz="2800" dirty="0" smtClean="0">
                <a:latin typeface="Arial" panose="020B0604020202020204" pitchFamily="34" charset="0"/>
                <a:cs typeface="Arial" panose="020B0604020202020204" pitchFamily="34" charset="0"/>
              </a:rPr>
              <a:t> conservation strategies</a:t>
            </a:r>
          </a:p>
          <a:p>
            <a:endParaRPr lang="en-US" sz="2800" dirty="0">
              <a:latin typeface="Arial" panose="020B0604020202020204" pitchFamily="34" charset="0"/>
              <a:cs typeface="Arial" panose="020B0604020202020204" pitchFamily="34" charset="0"/>
            </a:endParaRPr>
          </a:p>
          <a:p>
            <a:r>
              <a:rPr lang="en-US" sz="2800" dirty="0" smtClean="0">
                <a:latin typeface="Arial" panose="020B0604020202020204" pitchFamily="34" charset="0"/>
                <a:cs typeface="Arial" panose="020B0604020202020204" pitchFamily="34" charset="0"/>
              </a:rPr>
              <a:t>Solving complex optimization models is </a:t>
            </a:r>
            <a:r>
              <a:rPr lang="en-US" sz="2800" dirty="0" smtClean="0">
                <a:solidFill>
                  <a:srgbClr val="7030A0"/>
                </a:solidFill>
                <a:latin typeface="Arial" panose="020B0604020202020204" pitchFamily="34" charset="0"/>
                <a:cs typeface="Arial" panose="020B0604020202020204" pitchFamily="34" charset="0"/>
              </a:rPr>
              <a:t>time intensive</a:t>
            </a:r>
            <a:r>
              <a:rPr lang="en-US" sz="2800" dirty="0" smtClean="0">
                <a:latin typeface="Arial" panose="020B0604020202020204" pitchFamily="34" charset="0"/>
                <a:cs typeface="Arial" panose="020B0604020202020204" pitchFamily="34" charset="0"/>
              </a:rPr>
              <a:t> using traditional computation methods </a:t>
            </a:r>
            <a:endParaRPr lang="en-US" sz="2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6728095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41098"/>
            <a:ext cx="7886700" cy="1325563"/>
          </a:xfrm>
        </p:spPr>
        <p:txBody>
          <a:bodyPr>
            <a:normAutofit/>
          </a:bodyPr>
          <a:lstStyle/>
          <a:p>
            <a:pPr algn="ctr"/>
            <a:r>
              <a:rPr lang="en-US" altLang="en-US" sz="4000" b="1" dirty="0" smtClean="0">
                <a:latin typeface="Arial" panose="020B0604020202020204" pitchFamily="34" charset="0"/>
                <a:cs typeface="Arial" panose="020B0604020202020204" pitchFamily="34" charset="0"/>
              </a:rPr>
              <a:t>Methods: Optimization </a:t>
            </a:r>
            <a:r>
              <a:rPr lang="en-US" altLang="en-US" sz="4000" b="1" dirty="0">
                <a:latin typeface="Arial" panose="020B0604020202020204" pitchFamily="34" charset="0"/>
                <a:cs typeface="Arial" panose="020B0604020202020204" pitchFamily="34" charset="0"/>
              </a:rPr>
              <a:t>M</a:t>
            </a:r>
            <a:r>
              <a:rPr lang="en-US" altLang="en-US" sz="4000" b="1" dirty="0" smtClean="0">
                <a:latin typeface="Arial" panose="020B0604020202020204" pitchFamily="34" charset="0"/>
                <a:cs typeface="Arial" panose="020B0604020202020204" pitchFamily="34" charset="0"/>
              </a:rPr>
              <a:t>odel</a:t>
            </a:r>
            <a:endParaRPr lang="en-US" sz="3600" b="1" dirty="0"/>
          </a:p>
        </p:txBody>
      </p:sp>
      <p:sp>
        <p:nvSpPr>
          <p:cNvPr id="3" name="Content Placeholder 2"/>
          <p:cNvSpPr>
            <a:spLocks noGrp="1"/>
          </p:cNvSpPr>
          <p:nvPr>
            <p:ph idx="1"/>
          </p:nvPr>
        </p:nvSpPr>
        <p:spPr>
          <a:xfrm>
            <a:off x="628650" y="1483226"/>
            <a:ext cx="8439150" cy="5137151"/>
          </a:xfrm>
        </p:spPr>
        <p:txBody>
          <a:bodyPr>
            <a:noAutofit/>
          </a:bodyPr>
          <a:lstStyle/>
          <a:p>
            <a:pPr marL="0" indent="0">
              <a:buClr>
                <a:schemeClr val="accent3"/>
              </a:buClr>
              <a:buNone/>
              <a:defRPr/>
            </a:pPr>
            <a:r>
              <a:rPr lang="en-US" sz="2400" b="1" dirty="0" smtClean="0">
                <a:latin typeface="Arial" pitchFamily="34" charset="0"/>
                <a:cs typeface="Arial" pitchFamily="34" charset="0"/>
              </a:rPr>
              <a:t>Decision </a:t>
            </a:r>
            <a:r>
              <a:rPr lang="en-US" sz="2400" b="1" dirty="0">
                <a:latin typeface="Arial" pitchFamily="34" charset="0"/>
                <a:cs typeface="Arial" pitchFamily="34" charset="0"/>
              </a:rPr>
              <a:t>variables </a:t>
            </a:r>
          </a:p>
          <a:p>
            <a:pPr marL="0" indent="0">
              <a:buClr>
                <a:schemeClr val="accent3"/>
              </a:buClr>
              <a:buNone/>
              <a:defRPr/>
            </a:pPr>
            <a:r>
              <a:rPr lang="en-US" sz="2000" dirty="0" smtClean="0">
                <a:latin typeface="Arial" pitchFamily="34" charset="0"/>
                <a:cs typeface="Arial" pitchFamily="34" charset="0"/>
              </a:rPr>
              <a:t>A mix of water and energy conservation actions (binary) to implement in 40,000 houses in </a:t>
            </a:r>
            <a:r>
              <a:rPr lang="en-US" sz="2000" dirty="0">
                <a:latin typeface="Arial" pitchFamily="34" charset="0"/>
                <a:cs typeface="Arial" pitchFamily="34" charset="0"/>
              </a:rPr>
              <a:t>Salt Lake </a:t>
            </a:r>
            <a:r>
              <a:rPr lang="en-US" sz="2000" dirty="0" smtClean="0">
                <a:latin typeface="Arial" pitchFamily="34" charset="0"/>
                <a:cs typeface="Arial" pitchFamily="34" charset="0"/>
              </a:rPr>
              <a:t>City. </a:t>
            </a:r>
            <a:r>
              <a:rPr lang="en-US" sz="2000" dirty="0" smtClean="0">
                <a:solidFill>
                  <a:srgbClr val="7030A0"/>
                </a:solidFill>
                <a:latin typeface="Arial" pitchFamily="34" charset="0"/>
                <a:cs typeface="Arial" pitchFamily="34" charset="0"/>
              </a:rPr>
              <a:t>Each house could implement up to 25 actions at a time </a:t>
            </a:r>
          </a:p>
          <a:p>
            <a:pPr marL="0" indent="0">
              <a:buClr>
                <a:schemeClr val="accent3"/>
              </a:buClr>
              <a:buNone/>
              <a:defRPr/>
            </a:pPr>
            <a:endParaRPr lang="en-US" altLang="en-US" sz="2000" dirty="0" smtClean="0">
              <a:latin typeface="Arial" panose="020B0604020202020204" pitchFamily="34" charset="0"/>
              <a:cs typeface="Arial" panose="020B0604020202020204" pitchFamily="34" charset="0"/>
            </a:endParaRPr>
          </a:p>
          <a:p>
            <a:pPr marL="0" indent="0">
              <a:buNone/>
            </a:pPr>
            <a:r>
              <a:rPr lang="en-US" altLang="en-US" sz="2400" b="1" dirty="0">
                <a:latin typeface="Arial" panose="020B0604020202020204" pitchFamily="34" charset="0"/>
                <a:cs typeface="Arial" panose="020B0604020202020204" pitchFamily="34" charset="0"/>
              </a:rPr>
              <a:t>Objective function </a:t>
            </a:r>
            <a:endParaRPr lang="en-US" altLang="en-US" sz="2400" b="1" dirty="0" smtClean="0">
              <a:latin typeface="Arial" panose="020B0604020202020204" pitchFamily="34" charset="0"/>
              <a:cs typeface="Arial" panose="020B0604020202020204" pitchFamily="34" charset="0"/>
            </a:endParaRPr>
          </a:p>
          <a:p>
            <a:pPr marL="0" indent="0">
              <a:buNone/>
            </a:pPr>
            <a:r>
              <a:rPr lang="en-US" altLang="en-US" sz="2000" dirty="0" smtClean="0">
                <a:latin typeface="Arial" panose="020B0604020202020204" pitchFamily="34" charset="0"/>
                <a:cs typeface="Arial" panose="020B0604020202020204" pitchFamily="34" charset="0"/>
              </a:rPr>
              <a:t>Minimize citywide </a:t>
            </a:r>
            <a:r>
              <a:rPr lang="en-US" altLang="en-US" sz="2000" dirty="0">
                <a:latin typeface="Arial" panose="020B0604020202020204" pitchFamily="34" charset="0"/>
                <a:cs typeface="Arial" panose="020B0604020202020204" pitchFamily="34" charset="0"/>
              </a:rPr>
              <a:t>implementation cost of conservation </a:t>
            </a:r>
            <a:r>
              <a:rPr lang="en-US" altLang="en-US" sz="2000" dirty="0" smtClean="0">
                <a:latin typeface="Arial" panose="020B0604020202020204" pitchFamily="34" charset="0"/>
                <a:cs typeface="Arial" panose="020B0604020202020204" pitchFamily="34" charset="0"/>
              </a:rPr>
              <a:t>actions</a:t>
            </a:r>
          </a:p>
          <a:p>
            <a:pPr marL="0" indent="0">
              <a:buNone/>
            </a:pPr>
            <a:endParaRPr lang="en-US" altLang="en-US" sz="2000" dirty="0" smtClean="0">
              <a:latin typeface="Arial" panose="020B0604020202020204" pitchFamily="34" charset="0"/>
              <a:cs typeface="Arial" panose="020B0604020202020204" pitchFamily="34" charset="0"/>
            </a:endParaRPr>
          </a:p>
          <a:p>
            <a:pPr marL="0" indent="0">
              <a:buNone/>
            </a:pPr>
            <a:r>
              <a:rPr lang="en-US" altLang="en-US" sz="2400" b="1" dirty="0" smtClean="0">
                <a:latin typeface="Arial" panose="020B0604020202020204" pitchFamily="34" charset="0"/>
                <a:cs typeface="Arial" panose="020B0604020202020204" pitchFamily="34" charset="0"/>
              </a:rPr>
              <a:t>Subject to: </a:t>
            </a:r>
          </a:p>
          <a:p>
            <a:pPr>
              <a:buFont typeface="Wingdings" panose="05000000000000000000" pitchFamily="2" charset="2"/>
              <a:buChar char="Ø"/>
            </a:pPr>
            <a:r>
              <a:rPr lang="en-US" altLang="en-US" sz="2000" dirty="0" smtClean="0">
                <a:latin typeface="Arial" panose="020B0604020202020204" pitchFamily="34" charset="0"/>
                <a:cs typeface="Arial" panose="020B0604020202020204" pitchFamily="34" charset="0"/>
              </a:rPr>
              <a:t>Meet </a:t>
            </a:r>
            <a:r>
              <a:rPr lang="en-US" altLang="en-US" sz="2000" dirty="0">
                <a:latin typeface="Arial" panose="020B0604020202020204" pitchFamily="34" charset="0"/>
                <a:cs typeface="Arial" panose="020B0604020202020204" pitchFamily="34" charset="0"/>
              </a:rPr>
              <a:t>city variable </a:t>
            </a:r>
            <a:r>
              <a:rPr lang="en-US" altLang="en-US" sz="2000" dirty="0" smtClean="0">
                <a:solidFill>
                  <a:srgbClr val="0070C0"/>
                </a:solidFill>
                <a:latin typeface="Arial" panose="020B0604020202020204" pitchFamily="34" charset="0"/>
                <a:cs typeface="Arial" panose="020B0604020202020204" pitchFamily="34" charset="0"/>
              </a:rPr>
              <a:t>water</a:t>
            </a:r>
            <a:r>
              <a:rPr lang="en-US" altLang="en-US" sz="2000" dirty="0" smtClean="0">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reduction </a:t>
            </a:r>
            <a:r>
              <a:rPr lang="en-US" altLang="en-US" sz="2000" dirty="0" smtClean="0">
                <a:latin typeface="Arial" panose="020B0604020202020204" pitchFamily="34" charset="0"/>
                <a:cs typeface="Arial" panose="020B0604020202020204" pitchFamily="34" charset="0"/>
              </a:rPr>
              <a:t>targets (0-50% with 1% increments)</a:t>
            </a:r>
          </a:p>
          <a:p>
            <a:pPr>
              <a:buFont typeface="Wingdings" panose="05000000000000000000" pitchFamily="2" charset="2"/>
              <a:buChar char="Ø"/>
            </a:pPr>
            <a:r>
              <a:rPr lang="en-US" sz="2000" dirty="0" smtClean="0">
                <a:latin typeface="Arial" panose="020B0604020202020204" pitchFamily="34" charset="0"/>
                <a:cs typeface="Arial" panose="020B0604020202020204" pitchFamily="34" charset="0"/>
              </a:rPr>
              <a:t>Meet </a:t>
            </a:r>
            <a:r>
              <a:rPr lang="en-US" sz="2000" dirty="0">
                <a:latin typeface="Arial" panose="020B0604020202020204" pitchFamily="34" charset="0"/>
                <a:cs typeface="Arial" panose="020B0604020202020204" pitchFamily="34" charset="0"/>
              </a:rPr>
              <a:t>city </a:t>
            </a:r>
            <a:r>
              <a:rPr lang="en-US" altLang="en-US" sz="2000" dirty="0">
                <a:latin typeface="Arial" panose="020B0604020202020204" pitchFamily="34" charset="0"/>
                <a:cs typeface="Arial" panose="020B0604020202020204" pitchFamily="34" charset="0"/>
              </a:rPr>
              <a:t>variable </a:t>
            </a:r>
            <a:r>
              <a:rPr lang="en-US" sz="2000" dirty="0" smtClean="0">
                <a:solidFill>
                  <a:srgbClr val="FF0000"/>
                </a:solidFill>
                <a:latin typeface="Arial" panose="020B0604020202020204" pitchFamily="34" charset="0"/>
                <a:cs typeface="Arial" panose="020B0604020202020204" pitchFamily="34" charset="0"/>
              </a:rPr>
              <a:t>energy</a:t>
            </a:r>
            <a:r>
              <a:rPr lang="en-US" sz="2000" dirty="0" smtClean="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reduction </a:t>
            </a:r>
            <a:r>
              <a:rPr lang="en-US" sz="2000" dirty="0" smtClean="0">
                <a:latin typeface="Arial" panose="020B0604020202020204" pitchFamily="34" charset="0"/>
                <a:cs typeface="Arial" panose="020B0604020202020204" pitchFamily="34" charset="0"/>
              </a:rPr>
              <a:t>target </a:t>
            </a:r>
            <a:r>
              <a:rPr lang="en-US" altLang="en-US" sz="2000" dirty="0" smtClean="0">
                <a:latin typeface="Arial" panose="020B0604020202020204" pitchFamily="34" charset="0"/>
                <a:cs typeface="Arial" panose="020B0604020202020204" pitchFamily="34" charset="0"/>
              </a:rPr>
              <a:t>(</a:t>
            </a:r>
            <a:r>
              <a:rPr lang="en-US" altLang="en-US" sz="2000" dirty="0">
                <a:latin typeface="Arial" panose="020B0604020202020204" pitchFamily="34" charset="0"/>
                <a:cs typeface="Arial" panose="020B0604020202020204" pitchFamily="34" charset="0"/>
              </a:rPr>
              <a:t>0-50</a:t>
            </a:r>
            <a:r>
              <a:rPr lang="en-US" altLang="en-US" sz="2000" dirty="0" smtClean="0">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with 1% increments)</a:t>
            </a:r>
          </a:p>
          <a:p>
            <a:pPr>
              <a:buFont typeface="Wingdings" panose="05000000000000000000" pitchFamily="2" charset="2"/>
              <a:buChar char="Ø"/>
            </a:pPr>
            <a:r>
              <a:rPr lang="en-US" sz="2000" dirty="0" smtClean="0">
                <a:latin typeface="Arial" panose="020B0604020202020204" pitchFamily="34" charset="0"/>
                <a:cs typeface="Arial" panose="020B0604020202020204" pitchFamily="34" charset="0"/>
              </a:rPr>
              <a:t>Satisfy lower </a:t>
            </a:r>
            <a:r>
              <a:rPr lang="en-US" sz="2000" dirty="0">
                <a:latin typeface="Arial" panose="020B0604020202020204" pitchFamily="34" charset="0"/>
                <a:cs typeface="Arial" panose="020B0604020202020204" pitchFamily="34" charset="0"/>
              </a:rPr>
              <a:t>and upper bounds </a:t>
            </a:r>
            <a:r>
              <a:rPr lang="en-US" sz="2000" dirty="0" smtClean="0">
                <a:latin typeface="Arial" panose="020B0604020202020204" pitchFamily="34" charset="0"/>
                <a:cs typeface="Arial" panose="020B0604020202020204" pitchFamily="34" charset="0"/>
              </a:rPr>
              <a:t>on </a:t>
            </a:r>
            <a:r>
              <a:rPr lang="en-US" sz="2000" dirty="0">
                <a:latin typeface="Arial" panose="020B0604020202020204" pitchFamily="34" charset="0"/>
                <a:cs typeface="Arial" panose="020B0604020202020204" pitchFamily="34" charset="0"/>
              </a:rPr>
              <a:t>city conservation </a:t>
            </a:r>
            <a:r>
              <a:rPr lang="en-US" sz="2000" dirty="0" smtClean="0">
                <a:latin typeface="Arial" panose="020B0604020202020204" pitchFamily="34" charset="0"/>
                <a:cs typeface="Arial" panose="020B0604020202020204" pitchFamily="34" charset="0"/>
              </a:rPr>
              <a:t>actions </a:t>
            </a:r>
          </a:p>
          <a:p>
            <a:pPr>
              <a:buFont typeface="Wingdings" panose="05000000000000000000" pitchFamily="2" charset="2"/>
              <a:buChar char="Ø"/>
            </a:pPr>
            <a:r>
              <a:rPr lang="en-US" sz="2000" dirty="0">
                <a:latin typeface="Arial" panose="020B0604020202020204" pitchFamily="34" charset="0"/>
                <a:cs typeface="Arial" panose="020B0604020202020204" pitchFamily="34" charset="0"/>
              </a:rPr>
              <a:t>Satisfy </a:t>
            </a:r>
            <a:r>
              <a:rPr lang="en-US" sz="2000" dirty="0" smtClean="0">
                <a:latin typeface="Arial" panose="020B0604020202020204" pitchFamily="34" charset="0"/>
                <a:cs typeface="Arial" panose="020B0604020202020204" pitchFamily="34" charset="0"/>
              </a:rPr>
              <a:t>upper bounds of payback period for actions (i.e., 5 years)</a:t>
            </a:r>
            <a:endParaRPr lang="en-US" sz="20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2"/>
          </p:nvPr>
        </p:nvSpPr>
        <p:spPr/>
        <p:txBody>
          <a:bodyPr/>
          <a:lstStyle/>
          <a:p>
            <a:pPr>
              <a:defRPr/>
            </a:pPr>
            <a:fld id="{84DD5387-8609-45DA-835F-7DD7D773176E}" type="slidenum">
              <a:rPr lang="en-US" altLang="en-US" smtClean="0"/>
              <a:pPr>
                <a:defRPr/>
              </a:pPr>
              <a:t>26</a:t>
            </a:fld>
            <a:endParaRPr lang="en-US" altLang="en-US"/>
          </a:p>
        </p:txBody>
      </p:sp>
    </p:spTree>
    <p:extLst>
      <p:ext uri="{BB962C8B-B14F-4D97-AF65-F5344CB8AC3E}">
        <p14:creationId xmlns:p14="http://schemas.microsoft.com/office/powerpoint/2010/main" val="415382455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0163"/>
            <a:ext cx="7886700" cy="1325563"/>
          </a:xfrm>
        </p:spPr>
        <p:txBody>
          <a:bodyPr>
            <a:normAutofit/>
          </a:bodyPr>
          <a:lstStyle/>
          <a:p>
            <a:pPr algn="ctr"/>
            <a:r>
              <a:rPr lang="en-US" altLang="en-US" sz="3200" b="1" dirty="0" smtClean="0">
                <a:latin typeface="Arial" panose="020B0604020202020204" pitchFamily="34" charset="0"/>
                <a:cs typeface="Arial" panose="020B0604020202020204" pitchFamily="34" charset="0"/>
              </a:rPr>
              <a:t>Identify the Effect of Decision Variables and Scenarios on Execution Time</a:t>
            </a:r>
            <a:endParaRPr lang="en-US" sz="3200" dirty="0"/>
          </a:p>
        </p:txBody>
      </p:sp>
      <p:pic>
        <p:nvPicPr>
          <p:cNvPr id="5" name="Picture 4"/>
          <p:cNvPicPr>
            <a:picLocks noChangeAspect="1"/>
          </p:cNvPicPr>
          <p:nvPr/>
        </p:nvPicPr>
        <p:blipFill>
          <a:blip r:embed="rId3"/>
          <a:stretch>
            <a:fillRect/>
          </a:stretch>
        </p:blipFill>
        <p:spPr>
          <a:xfrm>
            <a:off x="228600" y="1369456"/>
            <a:ext cx="4362843" cy="2351405"/>
          </a:xfrm>
          <a:prstGeom prst="rect">
            <a:avLst/>
          </a:prstGeom>
        </p:spPr>
      </p:pic>
      <p:pic>
        <p:nvPicPr>
          <p:cNvPr id="8" name="Picture 7"/>
          <p:cNvPicPr>
            <a:picLocks noChangeAspect="1"/>
          </p:cNvPicPr>
          <p:nvPr/>
        </p:nvPicPr>
        <p:blipFill>
          <a:blip r:embed="rId4"/>
          <a:stretch>
            <a:fillRect/>
          </a:stretch>
        </p:blipFill>
        <p:spPr>
          <a:xfrm>
            <a:off x="3826427" y="2667000"/>
            <a:ext cx="1128475" cy="555625"/>
          </a:xfrm>
          <a:prstGeom prst="rect">
            <a:avLst/>
          </a:prstGeom>
        </p:spPr>
      </p:pic>
      <p:pic>
        <p:nvPicPr>
          <p:cNvPr id="9" name="Picture 8"/>
          <p:cNvPicPr>
            <a:picLocks noChangeAspect="1"/>
          </p:cNvPicPr>
          <p:nvPr/>
        </p:nvPicPr>
        <p:blipFill>
          <a:blip r:embed="rId5"/>
          <a:stretch>
            <a:fillRect/>
          </a:stretch>
        </p:blipFill>
        <p:spPr>
          <a:xfrm>
            <a:off x="3934484" y="4487933"/>
            <a:ext cx="1066275" cy="791210"/>
          </a:xfrm>
          <a:prstGeom prst="rect">
            <a:avLst/>
          </a:prstGeom>
        </p:spPr>
      </p:pic>
      <p:pic>
        <p:nvPicPr>
          <p:cNvPr id="3" name="Picture 2"/>
          <p:cNvPicPr>
            <a:picLocks noChangeAspect="1"/>
          </p:cNvPicPr>
          <p:nvPr/>
        </p:nvPicPr>
        <p:blipFill rotWithShape="1">
          <a:blip r:embed="rId6"/>
          <a:srcRect r="25857"/>
          <a:stretch/>
        </p:blipFill>
        <p:spPr>
          <a:xfrm>
            <a:off x="4495800" y="2209800"/>
            <a:ext cx="4588639" cy="3569335"/>
          </a:xfrm>
          <a:prstGeom prst="rect">
            <a:avLst/>
          </a:prstGeom>
        </p:spPr>
      </p:pic>
      <p:pic>
        <p:nvPicPr>
          <p:cNvPr id="4" name="Picture 3"/>
          <p:cNvPicPr>
            <a:picLocks noChangeAspect="1"/>
          </p:cNvPicPr>
          <p:nvPr/>
        </p:nvPicPr>
        <p:blipFill>
          <a:blip r:embed="rId7"/>
          <a:stretch>
            <a:fillRect/>
          </a:stretch>
        </p:blipFill>
        <p:spPr>
          <a:xfrm>
            <a:off x="95893" y="3803882"/>
            <a:ext cx="3838591" cy="2640330"/>
          </a:xfrm>
          <a:prstGeom prst="rect">
            <a:avLst/>
          </a:prstGeom>
        </p:spPr>
      </p:pic>
    </p:spTree>
    <p:extLst>
      <p:ext uri="{BB962C8B-B14F-4D97-AF65-F5344CB8AC3E}">
        <p14:creationId xmlns:p14="http://schemas.microsoft.com/office/powerpoint/2010/main" val="3858557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0"/>
            <a:ext cx="7886700" cy="1325563"/>
          </a:xfrm>
        </p:spPr>
        <p:txBody>
          <a:bodyPr>
            <a:normAutofit/>
          </a:bodyPr>
          <a:lstStyle/>
          <a:p>
            <a:pPr algn="ctr"/>
            <a:r>
              <a:rPr lang="en-US" sz="4000" b="1" dirty="0" smtClean="0">
                <a:latin typeface="Arial" panose="020B0604020202020204" pitchFamily="34" charset="0"/>
                <a:cs typeface="Arial" panose="020B0604020202020204" pitchFamily="34" charset="0"/>
              </a:rPr>
              <a:t>Parallel Commuting Methods</a:t>
            </a:r>
            <a:endParaRPr lang="en-US" sz="4000" b="1" dirty="0">
              <a:latin typeface="Arial" panose="020B0604020202020204" pitchFamily="34" charset="0"/>
              <a:cs typeface="Arial" panose="020B0604020202020204" pitchFamily="34" charset="0"/>
            </a:endParaRPr>
          </a:p>
        </p:txBody>
      </p:sp>
      <p:pic>
        <p:nvPicPr>
          <p:cNvPr id="12" name="Picture 11"/>
          <p:cNvPicPr>
            <a:picLocks noChangeAspect="1"/>
          </p:cNvPicPr>
          <p:nvPr/>
        </p:nvPicPr>
        <p:blipFill>
          <a:blip r:embed="rId3"/>
          <a:stretch>
            <a:fillRect/>
          </a:stretch>
        </p:blipFill>
        <p:spPr>
          <a:xfrm>
            <a:off x="0" y="5991873"/>
            <a:ext cx="9144000" cy="841820"/>
          </a:xfrm>
          <a:prstGeom prst="rect">
            <a:avLst/>
          </a:prstGeom>
        </p:spPr>
      </p:pic>
      <p:sp>
        <p:nvSpPr>
          <p:cNvPr id="7" name="Rectangle 6"/>
          <p:cNvSpPr/>
          <p:nvPr/>
        </p:nvSpPr>
        <p:spPr>
          <a:xfrm>
            <a:off x="304800" y="1572710"/>
            <a:ext cx="3429000" cy="1200329"/>
          </a:xfrm>
          <a:prstGeom prst="rect">
            <a:avLst/>
          </a:prstGeom>
        </p:spPr>
        <p:txBody>
          <a:bodyPr wrap="square">
            <a:spAutoFit/>
          </a:bodyPr>
          <a:lstStyle/>
          <a:p>
            <a:r>
              <a:rPr lang="en-US" sz="2400" dirty="0" smtClean="0">
                <a:solidFill>
                  <a:srgbClr val="000000"/>
                </a:solidFill>
                <a:latin typeface="Arial" panose="020B0604020202020204" pitchFamily="34" charset="0"/>
              </a:rPr>
              <a:t>1. Solve the  optimization problem in parallel</a:t>
            </a:r>
            <a:endParaRPr lang="en-US" sz="2400" dirty="0"/>
          </a:p>
        </p:txBody>
      </p:sp>
      <p:sp>
        <p:nvSpPr>
          <p:cNvPr id="9" name="Rectangle 8"/>
          <p:cNvSpPr/>
          <p:nvPr/>
        </p:nvSpPr>
        <p:spPr>
          <a:xfrm>
            <a:off x="304800" y="3658408"/>
            <a:ext cx="2521097" cy="1938992"/>
          </a:xfrm>
          <a:prstGeom prst="rect">
            <a:avLst/>
          </a:prstGeom>
        </p:spPr>
        <p:txBody>
          <a:bodyPr wrap="square">
            <a:spAutoFit/>
          </a:bodyPr>
          <a:lstStyle/>
          <a:p>
            <a:r>
              <a:rPr lang="en-US" sz="2400" dirty="0" smtClean="0">
                <a:solidFill>
                  <a:srgbClr val="000000"/>
                </a:solidFill>
                <a:latin typeface="Arial" panose="020B0604020202020204" pitchFamily="34" charset="0"/>
              </a:rPr>
              <a:t>2. Solve </a:t>
            </a:r>
            <a:r>
              <a:rPr lang="en-US" sz="2400" dirty="0">
                <a:solidFill>
                  <a:srgbClr val="000000"/>
                </a:solidFill>
                <a:latin typeface="Arial" panose="020B0604020202020204" pitchFamily="34" charset="0"/>
              </a:rPr>
              <a:t>independent optimization models in parallel </a:t>
            </a:r>
            <a:endParaRPr lang="en-US" sz="2400" dirty="0"/>
          </a:p>
        </p:txBody>
      </p:sp>
      <p:pic>
        <p:nvPicPr>
          <p:cNvPr id="14" name="Picture 13"/>
          <p:cNvPicPr>
            <a:picLocks noChangeAspect="1"/>
          </p:cNvPicPr>
          <p:nvPr/>
        </p:nvPicPr>
        <p:blipFill>
          <a:blip r:embed="rId4"/>
          <a:stretch>
            <a:fillRect/>
          </a:stretch>
        </p:blipFill>
        <p:spPr>
          <a:xfrm>
            <a:off x="2825897" y="3686930"/>
            <a:ext cx="6131954" cy="2098281"/>
          </a:xfrm>
          <a:prstGeom prst="rect">
            <a:avLst/>
          </a:prstGeom>
          <a:ln>
            <a:solidFill>
              <a:schemeClr val="tx1"/>
            </a:solidFill>
          </a:ln>
        </p:spPr>
      </p:pic>
      <p:pic>
        <p:nvPicPr>
          <p:cNvPr id="6" name="Picture 5"/>
          <p:cNvPicPr>
            <a:picLocks noChangeAspect="1"/>
          </p:cNvPicPr>
          <p:nvPr/>
        </p:nvPicPr>
        <p:blipFill>
          <a:blip r:embed="rId5"/>
          <a:stretch>
            <a:fillRect/>
          </a:stretch>
        </p:blipFill>
        <p:spPr>
          <a:xfrm>
            <a:off x="3568285" y="1041815"/>
            <a:ext cx="5386391" cy="2541784"/>
          </a:xfrm>
          <a:prstGeom prst="rect">
            <a:avLst/>
          </a:prstGeom>
          <a:ln>
            <a:solidFill>
              <a:schemeClr val="tx1"/>
            </a:solidFill>
          </a:ln>
        </p:spPr>
      </p:pic>
    </p:spTree>
    <p:extLst>
      <p:ext uri="{BB962C8B-B14F-4D97-AF65-F5344CB8AC3E}">
        <p14:creationId xmlns:p14="http://schemas.microsoft.com/office/powerpoint/2010/main" val="236446680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142" y="365126"/>
            <a:ext cx="9124950" cy="1325563"/>
          </a:xfrm>
        </p:spPr>
        <p:txBody>
          <a:bodyPr>
            <a:normAutofit fontScale="90000"/>
          </a:bodyPr>
          <a:lstStyle/>
          <a:p>
            <a:pPr algn="ctr"/>
            <a:r>
              <a:rPr lang="en-US" sz="4400" b="1" dirty="0" smtClean="0">
                <a:latin typeface="Arial" panose="020B0604020202020204" pitchFamily="34" charset="0"/>
                <a:cs typeface="Arial" panose="020B0604020202020204" pitchFamily="34" charset="0"/>
              </a:rPr>
              <a:t>Results: </a:t>
            </a:r>
            <a:r>
              <a:rPr lang="en-US" sz="3600" dirty="0" smtClean="0">
                <a:latin typeface="Arial" panose="020B0604020202020204" pitchFamily="34" charset="0"/>
                <a:cs typeface="Arial" panose="020B0604020202020204" pitchFamily="34" charset="0"/>
              </a:rPr>
              <a:t>Parallel computing allows us to explore more potential solutions  </a:t>
            </a:r>
            <a:r>
              <a:rPr lang="en-US" sz="3600" b="1" dirty="0">
                <a:latin typeface="Arial" panose="020B0604020202020204" pitchFamily="34" charset="0"/>
                <a:cs typeface="Arial" panose="020B0604020202020204" pitchFamily="34" charset="0"/>
              </a:rPr>
              <a:t/>
            </a:r>
            <a:br>
              <a:rPr lang="en-US" sz="3600" b="1" dirty="0">
                <a:latin typeface="Arial" panose="020B0604020202020204" pitchFamily="34" charset="0"/>
                <a:cs typeface="Arial" panose="020B0604020202020204" pitchFamily="34" charset="0"/>
              </a:rPr>
            </a:b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4826" r="6916"/>
          <a:stretch/>
        </p:blipFill>
        <p:spPr>
          <a:xfrm>
            <a:off x="38842" y="1690689"/>
            <a:ext cx="8952758" cy="4732218"/>
          </a:xfrm>
          <a:prstGeom prst="rect">
            <a:avLst/>
          </a:prstGeom>
          <a:ln>
            <a:solidFill>
              <a:schemeClr val="bg1"/>
            </a:solidFill>
          </a:ln>
        </p:spPr>
      </p:pic>
      <p:sp>
        <p:nvSpPr>
          <p:cNvPr id="5" name="Oval 4"/>
          <p:cNvSpPr/>
          <p:nvPr/>
        </p:nvSpPr>
        <p:spPr>
          <a:xfrm>
            <a:off x="1981200" y="4495800"/>
            <a:ext cx="76200" cy="762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477000" y="4495800"/>
            <a:ext cx="76200" cy="762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5173678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4000" b="1" dirty="0" smtClean="0">
                <a:latin typeface="Arial" pitchFamily="34" charset="0"/>
                <a:cs typeface="Arial" pitchFamily="34" charset="0"/>
              </a:rPr>
              <a:t>Overall Research Motivation</a:t>
            </a:r>
            <a:endParaRPr lang="en-US" sz="4000" b="1" dirty="0">
              <a:latin typeface="Arial" pitchFamily="34" charset="0"/>
              <a:cs typeface="Arial" pitchFamily="34" charset="0"/>
            </a:endParaRPr>
          </a:p>
        </p:txBody>
      </p:sp>
      <p:sp>
        <p:nvSpPr>
          <p:cNvPr id="5" name="Content Placeholder 2"/>
          <p:cNvSpPr>
            <a:spLocks noGrp="1"/>
          </p:cNvSpPr>
          <p:nvPr>
            <p:ph idx="1"/>
          </p:nvPr>
        </p:nvSpPr>
        <p:spPr>
          <a:xfrm>
            <a:off x="496934" y="2057400"/>
            <a:ext cx="8494666" cy="3124200"/>
          </a:xfrm>
          <a:prstGeom prst="rect">
            <a:avLst/>
          </a:prstGeom>
        </p:spPr>
        <p:txBody>
          <a:bodyPr>
            <a:normAutofit/>
          </a:bodyPr>
          <a:lstStyle/>
          <a:p>
            <a:pPr marL="0" indent="0">
              <a:buNone/>
            </a:pPr>
            <a:r>
              <a:rPr lang="en-US" sz="3200" dirty="0" smtClean="0">
                <a:latin typeface="Arial" panose="020B0604020202020204" pitchFamily="34" charset="0"/>
                <a:cs typeface="Arial" panose="020B0604020202020204" pitchFamily="34" charset="0"/>
              </a:rPr>
              <a:t>“How </a:t>
            </a:r>
            <a:r>
              <a:rPr lang="en-US" sz="3200" dirty="0">
                <a:latin typeface="Arial" panose="020B0604020202020204" pitchFamily="34" charset="0"/>
                <a:cs typeface="Arial" panose="020B0604020202020204" pitchFamily="34" charset="0"/>
              </a:rPr>
              <a:t>can </a:t>
            </a:r>
            <a:r>
              <a:rPr lang="en-US" sz="3200" dirty="0">
                <a:solidFill>
                  <a:srgbClr val="0070C0"/>
                </a:solidFill>
                <a:latin typeface="Arial" panose="020B0604020202020204" pitchFamily="34" charset="0"/>
                <a:cs typeface="Arial" panose="020B0604020202020204" pitchFamily="34" charset="0"/>
              </a:rPr>
              <a:t>we best structure data </a:t>
            </a:r>
            <a:r>
              <a:rPr lang="en-US" sz="3200" dirty="0">
                <a:latin typeface="Arial" panose="020B0604020202020204" pitchFamily="34" charset="0"/>
                <a:cs typeface="Arial" panose="020B0604020202020204" pitchFamily="34" charset="0"/>
              </a:rPr>
              <a:t>and</a:t>
            </a:r>
            <a:r>
              <a:rPr lang="en-US" sz="3200" dirty="0">
                <a:solidFill>
                  <a:srgbClr val="0070C0"/>
                </a:solidFill>
                <a:latin typeface="Arial" panose="020B0604020202020204" pitchFamily="34" charset="0"/>
                <a:cs typeface="Arial" panose="020B0604020202020204" pitchFamily="34" charset="0"/>
              </a:rPr>
              <a:t> computer models </a:t>
            </a:r>
            <a:r>
              <a:rPr lang="en-US" sz="3200" dirty="0">
                <a:latin typeface="Arial" panose="020B0604020202020204" pitchFamily="34" charset="0"/>
                <a:cs typeface="Arial" panose="020B0604020202020204" pitchFamily="34" charset="0"/>
              </a:rPr>
              <a:t>to address </a:t>
            </a:r>
            <a:r>
              <a:rPr lang="en-US" sz="3200" dirty="0" smtClean="0">
                <a:latin typeface="Arial" panose="020B0604020202020204" pitchFamily="34" charset="0"/>
                <a:cs typeface="Arial" panose="020B0604020202020204" pitchFamily="34" charset="0"/>
              </a:rPr>
              <a:t>scientiﬁc problems </a:t>
            </a:r>
            <a:r>
              <a:rPr lang="en-US" sz="3200" dirty="0">
                <a:latin typeface="Arial" panose="020B0604020202020204" pitchFamily="34" charset="0"/>
                <a:cs typeface="Arial" panose="020B0604020202020204" pitchFamily="34" charset="0"/>
              </a:rPr>
              <a:t>through the </a:t>
            </a:r>
            <a:r>
              <a:rPr lang="en-US" sz="3200" dirty="0">
                <a:solidFill>
                  <a:srgbClr val="0070C0"/>
                </a:solidFill>
                <a:latin typeface="Arial" panose="020B0604020202020204" pitchFamily="34" charset="0"/>
                <a:cs typeface="Arial" panose="020B0604020202020204" pitchFamily="34" charset="0"/>
              </a:rPr>
              <a:t>use of high-performance and data-intensive </a:t>
            </a:r>
            <a:r>
              <a:rPr lang="en-US" sz="3200" dirty="0" smtClean="0">
                <a:solidFill>
                  <a:srgbClr val="0070C0"/>
                </a:solidFill>
                <a:latin typeface="Arial" panose="020B0604020202020204" pitchFamily="34" charset="0"/>
                <a:cs typeface="Arial" panose="020B0604020202020204" pitchFamily="34" charset="0"/>
              </a:rPr>
              <a:t>computing…”</a:t>
            </a:r>
            <a:endParaRPr lang="en-US" sz="2400" dirty="0">
              <a:latin typeface="Arial" pitchFamily="34" charset="0"/>
              <a:cs typeface="Arial" pitchFamily="34" charset="0"/>
            </a:endParaRPr>
          </a:p>
          <a:p>
            <a:endParaRPr lang="en-US" sz="2000" dirty="0">
              <a:latin typeface="Arial" pitchFamily="34" charset="0"/>
              <a:cs typeface="Arial" pitchFamily="34" charset="0"/>
            </a:endParaRPr>
          </a:p>
        </p:txBody>
      </p:sp>
      <p:sp>
        <p:nvSpPr>
          <p:cNvPr id="3" name="Slide Number Placeholder 2"/>
          <p:cNvSpPr>
            <a:spLocks noGrp="1"/>
          </p:cNvSpPr>
          <p:nvPr>
            <p:ph type="sldNum" sz="quarter" idx="12"/>
          </p:nvPr>
        </p:nvSpPr>
        <p:spPr/>
        <p:txBody>
          <a:bodyPr/>
          <a:lstStyle/>
          <a:p>
            <a:fld id="{B6F15528-21DE-4FAA-801E-634DDDAF4B2B}" type="slidenum">
              <a:rPr lang="en-US" smtClean="0"/>
              <a:pPr/>
              <a:t>3</a:t>
            </a:fld>
            <a:endParaRPr lang="en-US" dirty="0"/>
          </a:p>
        </p:txBody>
      </p:sp>
      <p:pic>
        <p:nvPicPr>
          <p:cNvPr id="7"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52600" y="4665493"/>
            <a:ext cx="3324172" cy="16908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46687" y="4525520"/>
            <a:ext cx="1801368" cy="1811781"/>
          </a:xfrm>
          <a:prstGeom prst="rect">
            <a:avLst/>
          </a:prstGeom>
        </p:spPr>
      </p:pic>
    </p:spTree>
    <p:extLst>
      <p:ext uri="{BB962C8B-B14F-4D97-AF65-F5344CB8AC3E}">
        <p14:creationId xmlns:p14="http://schemas.microsoft.com/office/powerpoint/2010/main" val="107009696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4000" b="1" dirty="0" smtClean="0">
                <a:latin typeface="Arial" panose="020B0604020202020204" pitchFamily="34" charset="0"/>
                <a:cs typeface="Arial" panose="020B0604020202020204" pitchFamily="34" charset="0"/>
              </a:rPr>
              <a:t>Next Steps </a:t>
            </a:r>
            <a:endParaRPr lang="en-US" sz="4000" b="1"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p:txBody>
          <a:bodyPr>
            <a:normAutofit/>
          </a:bodyPr>
          <a:lstStyle/>
          <a:p>
            <a:r>
              <a:rPr lang="en-US" sz="2500" dirty="0" smtClean="0">
                <a:latin typeface="Arial" panose="020B0604020202020204" pitchFamily="34" charset="0"/>
                <a:cs typeface="Arial" panose="020B0604020202020204" pitchFamily="34" charset="0"/>
              </a:rPr>
              <a:t>Incorporate </a:t>
            </a:r>
            <a:r>
              <a:rPr lang="en-US" sz="2500" dirty="0" smtClean="0">
                <a:solidFill>
                  <a:srgbClr val="00B050"/>
                </a:solidFill>
                <a:latin typeface="Arial" panose="020B0604020202020204" pitchFamily="34" charset="0"/>
                <a:cs typeface="Arial" panose="020B0604020202020204" pitchFamily="34" charset="0"/>
              </a:rPr>
              <a:t>outdoor</a:t>
            </a:r>
            <a:r>
              <a:rPr lang="en-US" sz="2500" dirty="0" smtClean="0">
                <a:latin typeface="Arial" panose="020B0604020202020204" pitchFamily="34" charset="0"/>
                <a:cs typeface="Arial" panose="020B0604020202020204" pitchFamily="34" charset="0"/>
              </a:rPr>
              <a:t> water use component and </a:t>
            </a:r>
            <a:r>
              <a:rPr lang="en-US" sz="2500" dirty="0">
                <a:latin typeface="Arial" panose="020B0604020202020204" pitchFamily="34" charset="0"/>
                <a:cs typeface="Arial" panose="020B0604020202020204" pitchFamily="34" charset="0"/>
              </a:rPr>
              <a:t>consider mutual inclusive and exclusive actions </a:t>
            </a:r>
          </a:p>
          <a:p>
            <a:endParaRPr lang="en-US" sz="2500" dirty="0" smtClean="0">
              <a:latin typeface="Arial" panose="020B0604020202020204" pitchFamily="34" charset="0"/>
              <a:cs typeface="Arial" panose="020B0604020202020204" pitchFamily="34" charset="0"/>
            </a:endParaRPr>
          </a:p>
          <a:p>
            <a:r>
              <a:rPr lang="en-US" sz="2500" dirty="0">
                <a:latin typeface="Arial" panose="020B0604020202020204" pitchFamily="34" charset="0"/>
                <a:cs typeface="Arial" panose="020B0604020202020204" pitchFamily="34" charset="0"/>
              </a:rPr>
              <a:t>Identify the </a:t>
            </a:r>
            <a:r>
              <a:rPr lang="en-US" sz="2500" dirty="0" smtClean="0">
                <a:latin typeface="Arial" panose="020B0604020202020204" pitchFamily="34" charset="0"/>
                <a:cs typeface="Arial" panose="020B0604020202020204" pitchFamily="34" charset="0"/>
              </a:rPr>
              <a:t>elasticity of </a:t>
            </a:r>
            <a:r>
              <a:rPr lang="en-US" sz="2500" dirty="0">
                <a:solidFill>
                  <a:srgbClr val="7030A0"/>
                </a:solidFill>
                <a:latin typeface="Arial" panose="020B0604020202020204" pitchFamily="34" charset="0"/>
                <a:cs typeface="Arial" panose="020B0604020202020204" pitchFamily="34" charset="0"/>
              </a:rPr>
              <a:t>decision variables and scenarios </a:t>
            </a:r>
            <a:r>
              <a:rPr lang="en-US" sz="2500" dirty="0">
                <a:latin typeface="Arial" panose="020B0604020202020204" pitchFamily="34" charset="0"/>
                <a:cs typeface="Arial" panose="020B0604020202020204" pitchFamily="34" charset="0"/>
              </a:rPr>
              <a:t>on </a:t>
            </a:r>
            <a:r>
              <a:rPr lang="en-US" sz="2500" dirty="0" smtClean="0">
                <a:latin typeface="Arial" panose="020B0604020202020204" pitchFamily="34" charset="0"/>
                <a:cs typeface="Arial" panose="020B0604020202020204" pitchFamily="34" charset="0"/>
              </a:rPr>
              <a:t>execution </a:t>
            </a:r>
            <a:r>
              <a:rPr lang="en-US" sz="2500" dirty="0">
                <a:latin typeface="Arial" panose="020B0604020202020204" pitchFamily="34" charset="0"/>
                <a:cs typeface="Arial" panose="020B0604020202020204" pitchFamily="34" charset="0"/>
              </a:rPr>
              <a:t>t</a:t>
            </a:r>
            <a:r>
              <a:rPr lang="en-US" sz="2500" dirty="0" smtClean="0">
                <a:latin typeface="Arial" panose="020B0604020202020204" pitchFamily="34" charset="0"/>
                <a:cs typeface="Arial" panose="020B0604020202020204" pitchFamily="34" charset="0"/>
              </a:rPr>
              <a:t>ime</a:t>
            </a:r>
          </a:p>
          <a:p>
            <a:endParaRPr lang="en-US" sz="2500" dirty="0" smtClean="0">
              <a:latin typeface="Arial" panose="020B0604020202020204" pitchFamily="34" charset="0"/>
              <a:cs typeface="Arial" panose="020B0604020202020204" pitchFamily="34" charset="0"/>
            </a:endParaRPr>
          </a:p>
          <a:p>
            <a:r>
              <a:rPr lang="en-US" sz="2500" dirty="0" smtClean="0">
                <a:latin typeface="Arial" panose="020B0604020202020204" pitchFamily="34" charset="0"/>
                <a:cs typeface="Arial" panose="020B0604020202020204" pitchFamily="34" charset="0"/>
              </a:rPr>
              <a:t>Use </a:t>
            </a:r>
            <a:r>
              <a:rPr lang="en-US" sz="2500" dirty="0">
                <a:solidFill>
                  <a:srgbClr val="FF0000"/>
                </a:solidFill>
                <a:latin typeface="Arial" panose="020B0604020202020204" pitchFamily="34" charset="0"/>
                <a:cs typeface="Arial" panose="020B0604020202020204" pitchFamily="34" charset="0"/>
              </a:rPr>
              <a:t>WaM-DaM</a:t>
            </a:r>
            <a:r>
              <a:rPr lang="en-US" sz="2500" dirty="0">
                <a:latin typeface="Arial" panose="020B0604020202020204" pitchFamily="34" charset="0"/>
                <a:cs typeface="Arial" panose="020B0604020202020204" pitchFamily="34" charset="0"/>
              </a:rPr>
              <a:t> to organize the model’s input and output data </a:t>
            </a:r>
          </a:p>
        </p:txBody>
      </p:sp>
    </p:spTree>
    <p:extLst>
      <p:ext uri="{BB962C8B-B14F-4D97-AF65-F5344CB8AC3E}">
        <p14:creationId xmlns:p14="http://schemas.microsoft.com/office/powerpoint/2010/main" val="82765337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4000" b="1" dirty="0" smtClean="0">
                <a:latin typeface="Arial" panose="020B0604020202020204" pitchFamily="34" charset="0"/>
                <a:cs typeface="Arial" panose="020B0604020202020204" pitchFamily="34" charset="0"/>
              </a:rPr>
              <a:t>Contributions #3</a:t>
            </a:r>
            <a:endParaRPr lang="en-US" sz="4000" b="1"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p:txBody>
          <a:bodyPr>
            <a:noAutofit/>
          </a:bodyPr>
          <a:lstStyle/>
          <a:p>
            <a:r>
              <a:rPr lang="en-US" sz="2400" dirty="0" smtClean="0">
                <a:latin typeface="Arial" panose="020B0604020202020204" pitchFamily="34" charset="0"/>
                <a:cs typeface="Arial" panose="020B0604020202020204" pitchFamily="34" charset="0"/>
              </a:rPr>
              <a:t>A </a:t>
            </a:r>
            <a:r>
              <a:rPr lang="en-US" sz="2400" dirty="0">
                <a:latin typeface="Arial" panose="020B0604020202020204" pitchFamily="34" charset="0"/>
                <a:cs typeface="Arial" panose="020B0604020202020204" pitchFamily="34" charset="0"/>
              </a:rPr>
              <a:t>novel optimization method to identify </a:t>
            </a:r>
            <a:r>
              <a:rPr lang="en-US" sz="2400" dirty="0">
                <a:solidFill>
                  <a:srgbClr val="FF0000"/>
                </a:solidFill>
                <a:latin typeface="Arial" panose="020B0604020202020204" pitchFamily="34" charset="0"/>
                <a:cs typeface="Arial" panose="020B0604020202020204" pitchFamily="34" charset="0"/>
              </a:rPr>
              <a:t>synergistic</a:t>
            </a:r>
            <a:r>
              <a:rPr lang="en-US" sz="2400" dirty="0">
                <a:latin typeface="Arial" panose="020B0604020202020204" pitchFamily="34" charset="0"/>
                <a:cs typeface="Arial" panose="020B0604020202020204" pitchFamily="34" charset="0"/>
              </a:rPr>
              <a:t>, </a:t>
            </a:r>
            <a:r>
              <a:rPr lang="en-US" sz="2400" dirty="0">
                <a:solidFill>
                  <a:srgbClr val="FF0000"/>
                </a:solidFill>
                <a:latin typeface="Arial" panose="020B0604020202020204" pitchFamily="34" charset="0"/>
                <a:cs typeface="Arial" panose="020B0604020202020204" pitchFamily="34" charset="0"/>
              </a:rPr>
              <a:t>targeted</a:t>
            </a:r>
            <a:r>
              <a:rPr lang="en-US" sz="2400" dirty="0">
                <a:latin typeface="Arial" panose="020B0604020202020204" pitchFamily="34" charset="0"/>
                <a:cs typeface="Arial" panose="020B0604020202020204" pitchFamily="34" charset="0"/>
              </a:rPr>
              <a:t>, and cost-effective water </a:t>
            </a:r>
            <a:r>
              <a:rPr lang="en-US" sz="2400" dirty="0" smtClean="0">
                <a:latin typeface="Arial" panose="020B0604020202020204" pitchFamily="34" charset="0"/>
                <a:cs typeface="Arial" panose="020B0604020202020204" pitchFamily="34" charset="0"/>
              </a:rPr>
              <a:t>and </a:t>
            </a:r>
            <a:r>
              <a:rPr lang="en-US" sz="2400" dirty="0">
                <a:latin typeface="Arial" panose="020B0604020202020204" pitchFamily="34" charset="0"/>
                <a:cs typeface="Arial" panose="020B0604020202020204" pitchFamily="34" charset="0"/>
              </a:rPr>
              <a:t>energy conservation </a:t>
            </a:r>
            <a:r>
              <a:rPr lang="en-US" sz="2400" dirty="0" smtClean="0">
                <a:latin typeface="Arial" panose="020B0604020202020204" pitchFamily="34" charset="0"/>
                <a:cs typeface="Arial" panose="020B0604020202020204" pitchFamily="34" charset="0"/>
              </a:rPr>
              <a:t>strategies</a:t>
            </a:r>
          </a:p>
          <a:p>
            <a:endParaRPr lang="en-US" sz="2400" dirty="0">
              <a:latin typeface="Arial" panose="020B0604020202020204" pitchFamily="34" charset="0"/>
              <a:cs typeface="Arial" panose="020B0604020202020204" pitchFamily="34" charset="0"/>
            </a:endParaRPr>
          </a:p>
          <a:p>
            <a:pPr lvl="0"/>
            <a:r>
              <a:rPr lang="en-US" sz="2400" dirty="0">
                <a:latin typeface="Arial" panose="020B0604020202020204" pitchFamily="34" charset="0"/>
                <a:cs typeface="Arial" panose="020B0604020202020204" pitchFamily="34" charset="0"/>
              </a:rPr>
              <a:t>Identify the economic benefits </a:t>
            </a:r>
            <a:r>
              <a:rPr lang="en-US" sz="2400" dirty="0" smtClean="0">
                <a:latin typeface="Arial" panose="020B0604020202020204" pitchFamily="34" charset="0"/>
                <a:cs typeface="Arial" panose="020B0604020202020204" pitchFamily="34" charset="0"/>
              </a:rPr>
              <a:t>of </a:t>
            </a:r>
            <a:r>
              <a:rPr lang="en-US" sz="2400" dirty="0" smtClean="0">
                <a:solidFill>
                  <a:srgbClr val="7030A0"/>
                </a:solidFill>
                <a:latin typeface="Arial" panose="020B0604020202020204" pitchFamily="34" charset="0"/>
                <a:cs typeface="Arial" panose="020B0604020202020204" pitchFamily="34" charset="0"/>
              </a:rPr>
              <a:t>targeted vs mass-applied </a:t>
            </a:r>
            <a:r>
              <a:rPr lang="en-US" sz="2400" dirty="0" smtClean="0">
                <a:latin typeface="Arial" panose="020B0604020202020204" pitchFamily="34" charset="0"/>
                <a:cs typeface="Arial" panose="020B0604020202020204" pitchFamily="34" charset="0"/>
              </a:rPr>
              <a:t>conservation approaches</a:t>
            </a:r>
            <a:endParaRPr lang="en-US" sz="2400" dirty="0">
              <a:latin typeface="Arial" panose="020B0604020202020204" pitchFamily="34" charset="0"/>
              <a:cs typeface="Arial" panose="020B0604020202020204" pitchFamily="34" charset="0"/>
            </a:endParaRPr>
          </a:p>
          <a:p>
            <a:endParaRPr lang="en-US" sz="2400" dirty="0" smtClean="0">
              <a:latin typeface="Arial" panose="020B0604020202020204" pitchFamily="34" charset="0"/>
              <a:cs typeface="Arial" panose="020B0604020202020204" pitchFamily="34" charset="0"/>
            </a:endParaRPr>
          </a:p>
          <a:p>
            <a:pPr lvl="0"/>
            <a:r>
              <a:rPr lang="en-US" sz="2400" dirty="0">
                <a:latin typeface="Arial" panose="020B0604020202020204" pitchFamily="34" charset="0"/>
                <a:cs typeface="Arial" panose="020B0604020202020204" pitchFamily="34" charset="0"/>
              </a:rPr>
              <a:t>Identify the </a:t>
            </a:r>
            <a:r>
              <a:rPr lang="en-US" sz="2400" dirty="0" smtClean="0">
                <a:latin typeface="Arial" panose="020B0604020202020204" pitchFamily="34" charset="0"/>
                <a:cs typeface="Arial" panose="020B0604020202020204" pitchFamily="34" charset="0"/>
              </a:rPr>
              <a:t>elasticity of the </a:t>
            </a:r>
            <a:r>
              <a:rPr lang="en-US" sz="2400" dirty="0" smtClean="0">
                <a:solidFill>
                  <a:srgbClr val="00B050"/>
                </a:solidFill>
                <a:latin typeface="Arial" panose="020B0604020202020204" pitchFamily="34" charset="0"/>
                <a:cs typeface="Arial" panose="020B0604020202020204" pitchFamily="34" charset="0"/>
              </a:rPr>
              <a:t>important factors </a:t>
            </a:r>
            <a:r>
              <a:rPr lang="en-US" sz="2400" dirty="0" smtClean="0">
                <a:latin typeface="Arial" panose="020B0604020202020204" pitchFamily="34" charset="0"/>
                <a:cs typeface="Arial" panose="020B0604020202020204" pitchFamily="34" charset="0"/>
              </a:rPr>
              <a:t>in </a:t>
            </a:r>
            <a:r>
              <a:rPr lang="en-US" sz="2400" dirty="0">
                <a:latin typeface="Arial" panose="020B0604020202020204" pitchFamily="34" charset="0"/>
                <a:cs typeface="Arial" panose="020B0604020202020204" pitchFamily="34" charset="0"/>
              </a:rPr>
              <a:t>model execution time </a:t>
            </a:r>
            <a:r>
              <a:rPr lang="en-US" sz="2400" dirty="0" smtClean="0">
                <a:latin typeface="Arial" panose="020B0604020202020204" pitchFamily="34" charset="0"/>
                <a:cs typeface="Arial" panose="020B0604020202020204" pitchFamily="34" charset="0"/>
              </a:rPr>
              <a:t>using parallel computing</a:t>
            </a:r>
            <a:endParaRPr 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1598791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4000" b="1" dirty="0" smtClean="0">
                <a:latin typeface="Arial" panose="020B0604020202020204" pitchFamily="34" charset="0"/>
                <a:cs typeface="Arial" panose="020B0604020202020204" pitchFamily="34" charset="0"/>
              </a:rPr>
              <a:t>Tentative Plan to Finish</a:t>
            </a:r>
            <a:endParaRPr lang="en-US" sz="4000" b="1" dirty="0">
              <a:latin typeface="Arial" panose="020B0604020202020204" pitchFamily="34" charset="0"/>
              <a:cs typeface="Arial" panose="020B0604020202020204" pitchFamily="34" charset="0"/>
            </a:endParaRPr>
          </a:p>
        </p:txBody>
      </p:sp>
      <p:grpSp>
        <p:nvGrpSpPr>
          <p:cNvPr id="6" name="Group 5"/>
          <p:cNvGrpSpPr/>
          <p:nvPr/>
        </p:nvGrpSpPr>
        <p:grpSpPr>
          <a:xfrm>
            <a:off x="7162800" y="1203961"/>
            <a:ext cx="954020" cy="555783"/>
            <a:chOff x="-76244" y="-92868"/>
            <a:chExt cx="954580" cy="555783"/>
          </a:xfrm>
        </p:grpSpPr>
        <p:sp>
          <p:nvSpPr>
            <p:cNvPr id="7" name="Text Box 16"/>
            <p:cNvSpPr txBox="1"/>
            <p:nvPr/>
          </p:nvSpPr>
          <p:spPr>
            <a:xfrm>
              <a:off x="-76244" y="-92868"/>
              <a:ext cx="954580" cy="261937"/>
            </a:xfrm>
            <a:prstGeom prst="rect">
              <a:avLst/>
            </a:prstGeom>
            <a:solidFill>
              <a:schemeClr val="lt1"/>
            </a:solid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07000"/>
                </a:lnSpc>
                <a:spcBef>
                  <a:spcPts val="0"/>
                </a:spcBef>
                <a:spcAft>
                  <a:spcPts val="800"/>
                </a:spcAft>
              </a:pPr>
              <a:r>
                <a:rPr lang="en-US" b="1" dirty="0">
                  <a:effectLst/>
                  <a:ea typeface="Calibri" panose="020F0502020204030204" pitchFamily="34" charset="0"/>
                  <a:cs typeface="Arial" panose="020B0604020202020204" pitchFamily="34" charset="0"/>
                </a:rPr>
                <a:t>Today </a:t>
              </a:r>
              <a:endParaRPr lang="en-US" sz="1200" b="1" dirty="0">
                <a:effectLst/>
                <a:ea typeface="Calibri" panose="020F0502020204030204" pitchFamily="34" charset="0"/>
                <a:cs typeface="Arial" panose="020B0604020202020204" pitchFamily="34" charset="0"/>
              </a:endParaRPr>
            </a:p>
          </p:txBody>
        </p:sp>
        <p:cxnSp>
          <p:nvCxnSpPr>
            <p:cNvPr id="8" name="Straight Arrow Connector 7"/>
            <p:cNvCxnSpPr/>
            <p:nvPr/>
          </p:nvCxnSpPr>
          <p:spPr>
            <a:xfrm>
              <a:off x="271463" y="238125"/>
              <a:ext cx="0" cy="224790"/>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3" name="Rectangle 2"/>
          <p:cNvSpPr/>
          <p:nvPr/>
        </p:nvSpPr>
        <p:spPr>
          <a:xfrm>
            <a:off x="367393" y="4690408"/>
            <a:ext cx="8624207" cy="1938992"/>
          </a:xfrm>
          <a:prstGeom prst="rect">
            <a:avLst/>
          </a:prstGeom>
        </p:spPr>
        <p:txBody>
          <a:bodyPr wrap="square">
            <a:spAutoFit/>
          </a:bodyPr>
          <a:lstStyle/>
          <a:p>
            <a:pPr marL="285750" indent="-285750">
              <a:buFont typeface="Arial" panose="020B0604020202020204" pitchFamily="34" charset="0"/>
              <a:buChar char="•"/>
            </a:pPr>
            <a:r>
              <a:rPr lang="en-US" sz="2000" dirty="0" smtClean="0">
                <a:latin typeface="Arial" panose="020B0604020202020204" pitchFamily="34" charset="0"/>
                <a:cs typeface="Arial" panose="020B0604020202020204" pitchFamily="34" charset="0"/>
              </a:rPr>
              <a:t>Design WaM-DaM Data Loader</a:t>
            </a:r>
          </a:p>
          <a:p>
            <a:pPr marL="285750" indent="-285750">
              <a:buFont typeface="Arial" panose="020B0604020202020204" pitchFamily="34" charset="0"/>
              <a:buChar char="•"/>
            </a:pPr>
            <a:endParaRPr lang="en-US" sz="20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000" dirty="0" smtClean="0">
                <a:latin typeface="Arial" panose="020B0604020202020204" pitchFamily="34" charset="0"/>
                <a:cs typeface="Arial" panose="020B0604020202020204" pitchFamily="34" charset="0"/>
              </a:rPr>
              <a:t>Develop workflows and design their GUI </a:t>
            </a:r>
            <a:endParaRPr lang="en-US" sz="2000" dirty="0" smtClean="0">
              <a:solidFill>
                <a:srgbClr val="7030A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sz="2000" dirty="0">
              <a:solidFill>
                <a:srgbClr val="7030A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000" dirty="0">
                <a:latin typeface="Arial" panose="020B0604020202020204" pitchFamily="34" charset="0"/>
                <a:cs typeface="Arial" panose="020B0604020202020204" pitchFamily="34" charset="0"/>
              </a:rPr>
              <a:t>Finalize Water-Energy model and use parallel computing to identify tradeoffs</a:t>
            </a:r>
            <a:r>
              <a:rPr lang="en-US" sz="2000" dirty="0">
                <a:solidFill>
                  <a:srgbClr val="7030A0"/>
                </a:solidFill>
                <a:latin typeface="Arial" panose="020B0604020202020204" pitchFamily="34" charset="0"/>
                <a:cs typeface="Arial" panose="020B0604020202020204" pitchFamily="34" charset="0"/>
              </a:rPr>
              <a:t> </a:t>
            </a:r>
          </a:p>
        </p:txBody>
      </p:sp>
      <p:graphicFrame>
        <p:nvGraphicFramePr>
          <p:cNvPr id="9" name="Table 8"/>
          <p:cNvGraphicFramePr>
            <a:graphicFrameLocks noGrp="1"/>
          </p:cNvGraphicFramePr>
          <p:nvPr>
            <p:extLst>
              <p:ext uri="{D42A27DB-BD31-4B8C-83A1-F6EECF244321}">
                <p14:modId xmlns:p14="http://schemas.microsoft.com/office/powerpoint/2010/main" val="2892963766"/>
              </p:ext>
            </p:extLst>
          </p:nvPr>
        </p:nvGraphicFramePr>
        <p:xfrm>
          <a:off x="628649" y="1759744"/>
          <a:ext cx="8255453" cy="2754420"/>
        </p:xfrm>
        <a:graphic>
          <a:graphicData uri="http://schemas.openxmlformats.org/drawingml/2006/table">
            <a:tbl>
              <a:tblPr/>
              <a:tblGrid>
                <a:gridCol w="224469"/>
                <a:gridCol w="2937490"/>
                <a:gridCol w="354715"/>
                <a:gridCol w="399055"/>
                <a:gridCol w="515446"/>
                <a:gridCol w="282664"/>
                <a:gridCol w="382427"/>
                <a:gridCol w="523759"/>
                <a:gridCol w="249410"/>
                <a:gridCol w="390742"/>
                <a:gridCol w="515446"/>
                <a:gridCol w="224469"/>
                <a:gridCol w="423996"/>
                <a:gridCol w="565328"/>
                <a:gridCol w="266037"/>
              </a:tblGrid>
              <a:tr h="174403">
                <a:tc>
                  <a:txBody>
                    <a:bodyPr/>
                    <a:lstStyle/>
                    <a:p>
                      <a:pPr algn="l" fontAlgn="b"/>
                      <a:r>
                        <a:rPr lang="en-US" sz="1000" b="0" i="0" u="none" strike="noStrike">
                          <a:solidFill>
                            <a:srgbClr val="000000"/>
                          </a:solidFill>
                          <a:effectLst/>
                          <a:latin typeface="Calibri" panose="020F0502020204030204" pitchFamily="34" charset="0"/>
                        </a:rPr>
                        <a:t> </a:t>
                      </a:r>
                    </a:p>
                  </a:txBody>
                  <a:tcPr marL="7929" marR="7929" marT="7929"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 </a:t>
                      </a:r>
                    </a:p>
                  </a:txBody>
                  <a:tcPr marL="7929" marR="7929" marT="792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1" i="0" u="none" strike="noStrike">
                          <a:solidFill>
                            <a:srgbClr val="000000"/>
                          </a:solidFill>
                          <a:effectLst/>
                          <a:latin typeface="Calibri" panose="020F0502020204030204" pitchFamily="34" charset="0"/>
                        </a:rPr>
                        <a:t>2012</a:t>
                      </a:r>
                    </a:p>
                  </a:txBody>
                  <a:tcPr marL="7929" marR="7929" marT="792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3">
                  <a:txBody>
                    <a:bodyPr/>
                    <a:lstStyle/>
                    <a:p>
                      <a:pPr algn="ctr" fontAlgn="b"/>
                      <a:r>
                        <a:rPr lang="en-US" sz="1000" b="1" i="0" u="none" strike="noStrike">
                          <a:solidFill>
                            <a:srgbClr val="000000"/>
                          </a:solidFill>
                          <a:effectLst/>
                          <a:latin typeface="Calibri" panose="020F0502020204030204" pitchFamily="34" charset="0"/>
                        </a:rPr>
                        <a:t>2013</a:t>
                      </a:r>
                    </a:p>
                  </a:txBody>
                  <a:tcPr marL="7929" marR="7929" marT="792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gridSpan="3">
                  <a:txBody>
                    <a:bodyPr/>
                    <a:lstStyle/>
                    <a:p>
                      <a:pPr algn="ctr" fontAlgn="b"/>
                      <a:r>
                        <a:rPr lang="en-US" sz="1000" b="1" i="0" u="none" strike="noStrike">
                          <a:solidFill>
                            <a:srgbClr val="000000"/>
                          </a:solidFill>
                          <a:effectLst/>
                          <a:latin typeface="Calibri" panose="020F0502020204030204" pitchFamily="34" charset="0"/>
                        </a:rPr>
                        <a:t>2014</a:t>
                      </a:r>
                    </a:p>
                  </a:txBody>
                  <a:tcPr marL="7929" marR="7929" marT="792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gridSpan="3">
                  <a:txBody>
                    <a:bodyPr/>
                    <a:lstStyle/>
                    <a:p>
                      <a:pPr algn="ctr" fontAlgn="b"/>
                      <a:r>
                        <a:rPr lang="en-US" sz="1000" b="1" i="0" u="none" strike="noStrike">
                          <a:solidFill>
                            <a:srgbClr val="000000"/>
                          </a:solidFill>
                          <a:effectLst/>
                          <a:latin typeface="Calibri" panose="020F0502020204030204" pitchFamily="34" charset="0"/>
                        </a:rPr>
                        <a:t>2015</a:t>
                      </a:r>
                    </a:p>
                  </a:txBody>
                  <a:tcPr marL="7929" marR="7929" marT="792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gridSpan="3">
                  <a:txBody>
                    <a:bodyPr/>
                    <a:lstStyle/>
                    <a:p>
                      <a:pPr algn="ctr" fontAlgn="b"/>
                      <a:r>
                        <a:rPr lang="en-US" sz="1000" b="1" i="0" u="none" strike="noStrike">
                          <a:solidFill>
                            <a:srgbClr val="000000"/>
                          </a:solidFill>
                          <a:effectLst/>
                          <a:latin typeface="Calibri" panose="020F0502020204030204" pitchFamily="34" charset="0"/>
                        </a:rPr>
                        <a:t>2016</a:t>
                      </a:r>
                    </a:p>
                  </a:txBody>
                  <a:tcPr marL="7929" marR="7929" marT="7929"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r>
              <a:tr h="174403">
                <a:tc>
                  <a:txBody>
                    <a:bodyPr/>
                    <a:lstStyle/>
                    <a:p>
                      <a:pPr algn="ctr" fontAlgn="b"/>
                      <a:r>
                        <a:rPr lang="en-US" sz="1000" b="1" i="0" u="none" strike="noStrike">
                          <a:solidFill>
                            <a:srgbClr val="000000"/>
                          </a:solidFill>
                          <a:effectLst/>
                          <a:latin typeface="Calibri" panose="020F0502020204030204" pitchFamily="34" charset="0"/>
                        </a:rPr>
                        <a:t>#</a:t>
                      </a:r>
                    </a:p>
                  </a:txBody>
                  <a:tcPr marL="7929" marR="7929" marT="7929"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1" i="0" u="none" strike="noStrike">
                          <a:solidFill>
                            <a:srgbClr val="000000"/>
                          </a:solidFill>
                          <a:effectLst/>
                          <a:latin typeface="Calibri" panose="020F0502020204030204" pitchFamily="34" charset="0"/>
                        </a:rPr>
                        <a:t>Milestone </a:t>
                      </a:r>
                    </a:p>
                  </a:txBody>
                  <a:tcPr marL="7929" marR="7929" marT="792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1" i="0" u="none" strike="noStrike">
                          <a:solidFill>
                            <a:srgbClr val="000000"/>
                          </a:solidFill>
                          <a:effectLst/>
                          <a:latin typeface="Calibri" panose="020F0502020204030204" pitchFamily="34" charset="0"/>
                        </a:rPr>
                        <a:t>Fall </a:t>
                      </a:r>
                    </a:p>
                  </a:txBody>
                  <a:tcPr marL="7929" marR="7929" marT="792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1" i="0" u="none" strike="noStrike">
                          <a:solidFill>
                            <a:srgbClr val="000000"/>
                          </a:solidFill>
                          <a:effectLst/>
                          <a:latin typeface="Calibri" panose="020F0502020204030204" pitchFamily="34" charset="0"/>
                        </a:rPr>
                        <a:t>Spring </a:t>
                      </a:r>
                    </a:p>
                  </a:txBody>
                  <a:tcPr marL="7929" marR="7929" marT="792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1" i="0" u="none" strike="noStrike">
                          <a:solidFill>
                            <a:srgbClr val="000000"/>
                          </a:solidFill>
                          <a:effectLst/>
                          <a:latin typeface="Calibri" panose="020F0502020204030204" pitchFamily="34" charset="0"/>
                        </a:rPr>
                        <a:t>Summer</a:t>
                      </a:r>
                    </a:p>
                  </a:txBody>
                  <a:tcPr marL="7929" marR="7929" marT="792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1" i="0" u="none" strike="noStrike">
                          <a:solidFill>
                            <a:srgbClr val="000000"/>
                          </a:solidFill>
                          <a:effectLst/>
                          <a:latin typeface="Calibri" panose="020F0502020204030204" pitchFamily="34" charset="0"/>
                        </a:rPr>
                        <a:t>Fall</a:t>
                      </a:r>
                    </a:p>
                  </a:txBody>
                  <a:tcPr marL="7929" marR="7929" marT="792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1" i="0" u="none" strike="noStrike">
                          <a:solidFill>
                            <a:srgbClr val="000000"/>
                          </a:solidFill>
                          <a:effectLst/>
                          <a:latin typeface="Calibri" panose="020F0502020204030204" pitchFamily="34" charset="0"/>
                        </a:rPr>
                        <a:t>Spring </a:t>
                      </a:r>
                    </a:p>
                  </a:txBody>
                  <a:tcPr marL="7929" marR="7929" marT="792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1" i="0" u="none" strike="noStrike">
                          <a:solidFill>
                            <a:srgbClr val="000000"/>
                          </a:solidFill>
                          <a:effectLst/>
                          <a:latin typeface="Calibri" panose="020F0502020204030204" pitchFamily="34" charset="0"/>
                        </a:rPr>
                        <a:t>Summer</a:t>
                      </a:r>
                    </a:p>
                  </a:txBody>
                  <a:tcPr marL="7929" marR="7929" marT="792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1" i="0" u="none" strike="noStrike">
                          <a:solidFill>
                            <a:srgbClr val="000000"/>
                          </a:solidFill>
                          <a:effectLst/>
                          <a:latin typeface="Calibri" panose="020F0502020204030204" pitchFamily="34" charset="0"/>
                        </a:rPr>
                        <a:t>Fall</a:t>
                      </a:r>
                    </a:p>
                  </a:txBody>
                  <a:tcPr marL="7929" marR="7929" marT="792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1" i="0" u="none" strike="noStrike">
                          <a:solidFill>
                            <a:srgbClr val="000000"/>
                          </a:solidFill>
                          <a:effectLst/>
                          <a:latin typeface="Calibri" panose="020F0502020204030204" pitchFamily="34" charset="0"/>
                        </a:rPr>
                        <a:t>Spring </a:t>
                      </a:r>
                    </a:p>
                  </a:txBody>
                  <a:tcPr marL="7929" marR="7929" marT="792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1" i="0" u="none" strike="noStrike">
                          <a:solidFill>
                            <a:srgbClr val="000000"/>
                          </a:solidFill>
                          <a:effectLst/>
                          <a:latin typeface="Calibri" panose="020F0502020204030204" pitchFamily="34" charset="0"/>
                        </a:rPr>
                        <a:t>Summer</a:t>
                      </a:r>
                    </a:p>
                  </a:txBody>
                  <a:tcPr marL="7929" marR="7929" marT="792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1" i="0" u="none" strike="noStrike">
                          <a:solidFill>
                            <a:srgbClr val="000000"/>
                          </a:solidFill>
                          <a:effectLst/>
                          <a:latin typeface="Calibri" panose="020F0502020204030204" pitchFamily="34" charset="0"/>
                        </a:rPr>
                        <a:t>Fall</a:t>
                      </a:r>
                    </a:p>
                  </a:txBody>
                  <a:tcPr marL="7929" marR="7929" marT="792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1" i="0" u="none" strike="noStrike">
                          <a:solidFill>
                            <a:srgbClr val="000000"/>
                          </a:solidFill>
                          <a:effectLst/>
                          <a:latin typeface="Calibri" panose="020F0502020204030204" pitchFamily="34" charset="0"/>
                        </a:rPr>
                        <a:t>Spring</a:t>
                      </a:r>
                    </a:p>
                  </a:txBody>
                  <a:tcPr marL="7929" marR="7929" marT="792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1" i="0" u="none" strike="noStrike">
                          <a:solidFill>
                            <a:srgbClr val="000000"/>
                          </a:solidFill>
                          <a:effectLst/>
                          <a:latin typeface="Calibri" panose="020F0502020204030204" pitchFamily="34" charset="0"/>
                        </a:rPr>
                        <a:t>Summer </a:t>
                      </a:r>
                    </a:p>
                  </a:txBody>
                  <a:tcPr marL="7929" marR="7929" marT="792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1" i="0" u="none" strike="noStrike">
                          <a:solidFill>
                            <a:srgbClr val="000000"/>
                          </a:solidFill>
                          <a:effectLst/>
                          <a:latin typeface="Calibri" panose="020F0502020204030204" pitchFamily="34" charset="0"/>
                        </a:rPr>
                        <a:t>Fall</a:t>
                      </a:r>
                    </a:p>
                  </a:txBody>
                  <a:tcPr marL="7929" marR="7929" marT="7929"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74403">
                <a:tc>
                  <a:txBody>
                    <a:bodyPr/>
                    <a:lstStyle/>
                    <a:p>
                      <a:pPr algn="ctr" fontAlgn="b"/>
                      <a:r>
                        <a:rPr lang="en-US" sz="1000" b="0" i="0" u="none" strike="noStrike">
                          <a:solidFill>
                            <a:srgbClr val="000000"/>
                          </a:solidFill>
                          <a:effectLst/>
                          <a:latin typeface="Calibri" panose="020F0502020204030204" pitchFamily="34" charset="0"/>
                        </a:rPr>
                        <a:t>1</a:t>
                      </a:r>
                    </a:p>
                  </a:txBody>
                  <a:tcPr marL="7929" marR="7929" marT="7929"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Finish coursework and review literature </a:t>
                      </a:r>
                    </a:p>
                  </a:txBody>
                  <a:tcPr marL="7929" marR="7929" marT="792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6100"/>
                          </a:solidFill>
                          <a:effectLst/>
                          <a:latin typeface="Calibri" panose="020F0502020204030204" pitchFamily="34" charset="0"/>
                        </a:rPr>
                        <a:t> </a:t>
                      </a:r>
                    </a:p>
                  </a:txBody>
                  <a:tcPr marL="7929" marR="7929" marT="792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l" fontAlgn="b"/>
                      <a:r>
                        <a:rPr lang="en-US" sz="1000" b="0" i="0" u="none" strike="noStrike">
                          <a:solidFill>
                            <a:srgbClr val="006100"/>
                          </a:solidFill>
                          <a:effectLst/>
                          <a:latin typeface="Calibri" panose="020F0502020204030204" pitchFamily="34" charset="0"/>
                        </a:rPr>
                        <a:t> </a:t>
                      </a:r>
                    </a:p>
                  </a:txBody>
                  <a:tcPr marL="7929" marR="7929" marT="792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l" fontAlgn="b"/>
                      <a:r>
                        <a:rPr lang="en-US" sz="1000" b="0" i="0" u="none" strike="noStrike">
                          <a:solidFill>
                            <a:srgbClr val="006100"/>
                          </a:solidFill>
                          <a:effectLst/>
                          <a:latin typeface="Calibri" panose="020F0502020204030204" pitchFamily="34" charset="0"/>
                        </a:rPr>
                        <a:t> </a:t>
                      </a:r>
                    </a:p>
                  </a:txBody>
                  <a:tcPr marL="7929" marR="7929" marT="792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l" fontAlgn="b"/>
                      <a:r>
                        <a:rPr lang="en-US" sz="1000" b="0" i="0" u="none" strike="noStrike">
                          <a:solidFill>
                            <a:srgbClr val="006100"/>
                          </a:solidFill>
                          <a:effectLst/>
                          <a:latin typeface="Calibri" panose="020F0502020204030204" pitchFamily="34" charset="0"/>
                        </a:rPr>
                        <a:t> </a:t>
                      </a:r>
                    </a:p>
                  </a:txBody>
                  <a:tcPr marL="7929" marR="7929" marT="792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l" fontAlgn="b"/>
                      <a:r>
                        <a:rPr lang="en-US" sz="1000" b="0" i="0" u="none" strike="noStrike">
                          <a:solidFill>
                            <a:srgbClr val="000000"/>
                          </a:solidFill>
                          <a:effectLst/>
                          <a:latin typeface="Calibri" panose="020F0502020204030204" pitchFamily="34" charset="0"/>
                        </a:rPr>
                        <a:t> </a:t>
                      </a:r>
                    </a:p>
                  </a:txBody>
                  <a:tcPr marL="7929" marR="7929" marT="792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 </a:t>
                      </a:r>
                    </a:p>
                  </a:txBody>
                  <a:tcPr marL="7929" marR="7929" marT="792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 </a:t>
                      </a:r>
                    </a:p>
                  </a:txBody>
                  <a:tcPr marL="7929" marR="7929" marT="792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 </a:t>
                      </a:r>
                    </a:p>
                  </a:txBody>
                  <a:tcPr marL="7929" marR="7929" marT="792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 </a:t>
                      </a:r>
                    </a:p>
                  </a:txBody>
                  <a:tcPr marL="7929" marR="7929" marT="792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 </a:t>
                      </a:r>
                    </a:p>
                  </a:txBody>
                  <a:tcPr marL="7929" marR="7929" marT="792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 </a:t>
                      </a:r>
                    </a:p>
                  </a:txBody>
                  <a:tcPr marL="7929" marR="7929" marT="792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 </a:t>
                      </a:r>
                    </a:p>
                  </a:txBody>
                  <a:tcPr marL="7929" marR="7929" marT="792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 </a:t>
                      </a:r>
                    </a:p>
                  </a:txBody>
                  <a:tcPr marL="7929" marR="7929" marT="7929"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74403">
                <a:tc rowSpan="4">
                  <a:txBody>
                    <a:bodyPr/>
                    <a:lstStyle/>
                    <a:p>
                      <a:pPr algn="ctr" fontAlgn="b"/>
                      <a:r>
                        <a:rPr lang="en-US" sz="1000" b="0" i="0" u="none" strike="noStrike">
                          <a:solidFill>
                            <a:srgbClr val="000000"/>
                          </a:solidFill>
                          <a:effectLst/>
                          <a:latin typeface="Calibri" panose="020F0502020204030204" pitchFamily="34" charset="0"/>
                        </a:rPr>
                        <a:t>2</a:t>
                      </a:r>
                      <a:br>
                        <a:rPr lang="en-US" sz="1000" b="0" i="0" u="none" strike="noStrike">
                          <a:solidFill>
                            <a:srgbClr val="000000"/>
                          </a:solidFill>
                          <a:effectLst/>
                          <a:latin typeface="Calibri" panose="020F0502020204030204" pitchFamily="34" charset="0"/>
                        </a:rPr>
                      </a:br>
                      <a:r>
                        <a:rPr lang="en-US" sz="1000" b="0" i="0" u="none" strike="noStrike">
                          <a:solidFill>
                            <a:srgbClr val="000000"/>
                          </a:solidFill>
                          <a:effectLst/>
                          <a:latin typeface="Calibri" panose="020F0502020204030204" pitchFamily="34" charset="0"/>
                        </a:rPr>
                        <a:t/>
                      </a:r>
                      <a:br>
                        <a:rPr lang="en-US" sz="1000" b="0" i="0" u="none" strike="noStrike">
                          <a:solidFill>
                            <a:srgbClr val="000000"/>
                          </a:solidFill>
                          <a:effectLst/>
                          <a:latin typeface="Calibri" panose="020F0502020204030204" pitchFamily="34" charset="0"/>
                        </a:rPr>
                      </a:br>
                      <a:endParaRPr lang="en-US" sz="1000" b="0" i="0" u="none" strike="noStrike">
                        <a:solidFill>
                          <a:srgbClr val="000000"/>
                        </a:solidFill>
                        <a:effectLst/>
                        <a:latin typeface="Calibri" panose="020F0502020204030204" pitchFamily="34" charset="0"/>
                      </a:endParaRPr>
                    </a:p>
                  </a:txBody>
                  <a:tcPr marL="7929" marR="7929" marT="7929"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Design WaM-DaM and test it through use cases </a:t>
                      </a:r>
                    </a:p>
                  </a:txBody>
                  <a:tcPr marL="7929" marR="7929" marT="792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l" fontAlgn="b"/>
                      <a:r>
                        <a:rPr lang="en-US" sz="1000" b="0" i="0" u="none" strike="noStrike">
                          <a:solidFill>
                            <a:srgbClr val="000000"/>
                          </a:solidFill>
                          <a:effectLst/>
                          <a:latin typeface="Calibri" panose="020F0502020204030204" pitchFamily="34" charset="0"/>
                        </a:rPr>
                        <a:t> </a:t>
                      </a:r>
                    </a:p>
                  </a:txBody>
                  <a:tcPr marL="7929" marR="7929" marT="792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 </a:t>
                      </a:r>
                    </a:p>
                  </a:txBody>
                  <a:tcPr marL="7929" marR="7929" marT="792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6100"/>
                          </a:solidFill>
                          <a:effectLst/>
                          <a:latin typeface="Calibri" panose="020F0502020204030204" pitchFamily="34" charset="0"/>
                        </a:rPr>
                        <a:t> </a:t>
                      </a:r>
                    </a:p>
                  </a:txBody>
                  <a:tcPr marL="7929" marR="7929" marT="792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l" fontAlgn="b"/>
                      <a:r>
                        <a:rPr lang="en-US" sz="1000" b="0" i="0" u="none" strike="noStrike">
                          <a:solidFill>
                            <a:srgbClr val="006100"/>
                          </a:solidFill>
                          <a:effectLst/>
                          <a:latin typeface="Calibri" panose="020F0502020204030204" pitchFamily="34" charset="0"/>
                        </a:rPr>
                        <a:t> </a:t>
                      </a:r>
                    </a:p>
                  </a:txBody>
                  <a:tcPr marL="7929" marR="7929" marT="792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l" fontAlgn="b"/>
                      <a:r>
                        <a:rPr lang="en-US" sz="1000" b="0" i="0" u="none" strike="noStrike">
                          <a:solidFill>
                            <a:srgbClr val="006100"/>
                          </a:solidFill>
                          <a:effectLst/>
                          <a:latin typeface="Calibri" panose="020F0502020204030204" pitchFamily="34" charset="0"/>
                        </a:rPr>
                        <a:t> </a:t>
                      </a:r>
                    </a:p>
                  </a:txBody>
                  <a:tcPr marL="7929" marR="7929" marT="792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l" fontAlgn="b"/>
                      <a:r>
                        <a:rPr lang="en-US" sz="1000" b="0" i="0" u="none" strike="noStrike">
                          <a:solidFill>
                            <a:srgbClr val="006100"/>
                          </a:solidFill>
                          <a:effectLst/>
                          <a:latin typeface="Calibri" panose="020F0502020204030204" pitchFamily="34" charset="0"/>
                        </a:rPr>
                        <a:t> </a:t>
                      </a:r>
                    </a:p>
                  </a:txBody>
                  <a:tcPr marL="7929" marR="7929" marT="792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l" fontAlgn="b"/>
                      <a:r>
                        <a:rPr lang="en-US" sz="1000" b="0" i="0" u="none" strike="noStrike">
                          <a:solidFill>
                            <a:srgbClr val="006100"/>
                          </a:solidFill>
                          <a:effectLst/>
                          <a:latin typeface="Calibri" panose="020F0502020204030204" pitchFamily="34" charset="0"/>
                        </a:rPr>
                        <a:t> </a:t>
                      </a:r>
                    </a:p>
                  </a:txBody>
                  <a:tcPr marL="7929" marR="7929" marT="792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l" fontAlgn="b"/>
                      <a:r>
                        <a:rPr lang="en-US" sz="1000" b="0" i="0" u="none" strike="noStrike">
                          <a:solidFill>
                            <a:srgbClr val="006100"/>
                          </a:solidFill>
                          <a:effectLst/>
                          <a:latin typeface="Calibri" panose="020F0502020204030204" pitchFamily="34" charset="0"/>
                        </a:rPr>
                        <a:t> </a:t>
                      </a:r>
                    </a:p>
                  </a:txBody>
                  <a:tcPr marL="7929" marR="7929" marT="792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l" fontAlgn="b"/>
                      <a:r>
                        <a:rPr lang="en-US" sz="1000" b="0" i="0" u="none" strike="noStrike">
                          <a:solidFill>
                            <a:srgbClr val="000000"/>
                          </a:solidFill>
                          <a:effectLst/>
                          <a:latin typeface="Calibri" panose="020F0502020204030204" pitchFamily="34" charset="0"/>
                        </a:rPr>
                        <a:t> </a:t>
                      </a:r>
                    </a:p>
                  </a:txBody>
                  <a:tcPr marL="7929" marR="7929" marT="792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 </a:t>
                      </a:r>
                    </a:p>
                  </a:txBody>
                  <a:tcPr marL="7929" marR="7929" marT="792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 </a:t>
                      </a:r>
                    </a:p>
                  </a:txBody>
                  <a:tcPr marL="7929" marR="7929" marT="792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 </a:t>
                      </a:r>
                    </a:p>
                  </a:txBody>
                  <a:tcPr marL="7929" marR="7929" marT="792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 </a:t>
                      </a:r>
                    </a:p>
                  </a:txBody>
                  <a:tcPr marL="7929" marR="7929" marT="7929"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74403">
                <a:tc vMerge="1">
                  <a:txBody>
                    <a:bodyPr/>
                    <a:lstStyle/>
                    <a:p>
                      <a:endParaRPr lang="en-US"/>
                    </a:p>
                  </a:txBody>
                  <a:tcPr/>
                </a:tc>
                <a:tc>
                  <a:txBody>
                    <a:bodyPr/>
                    <a:lstStyle/>
                    <a:p>
                      <a:pPr algn="l" fontAlgn="b"/>
                      <a:r>
                        <a:rPr lang="en-US" sz="1000" b="0" i="0" u="none" strike="noStrike">
                          <a:solidFill>
                            <a:srgbClr val="000000"/>
                          </a:solidFill>
                          <a:effectLst/>
                          <a:latin typeface="Calibri" panose="020F0502020204030204" pitchFamily="34" charset="0"/>
                        </a:rPr>
                        <a:t>Write and defend proposal</a:t>
                      </a:r>
                    </a:p>
                  </a:txBody>
                  <a:tcPr marL="7929" marR="7929" marT="792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l" fontAlgn="b"/>
                      <a:r>
                        <a:rPr lang="en-US" sz="1000" b="0" i="0" u="none" strike="noStrike">
                          <a:solidFill>
                            <a:srgbClr val="000000"/>
                          </a:solidFill>
                          <a:effectLst/>
                          <a:latin typeface="Calibri" panose="020F0502020204030204" pitchFamily="34" charset="0"/>
                        </a:rPr>
                        <a:t> </a:t>
                      </a:r>
                    </a:p>
                  </a:txBody>
                  <a:tcPr marL="7929" marR="7929" marT="792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 </a:t>
                      </a:r>
                    </a:p>
                  </a:txBody>
                  <a:tcPr marL="7929" marR="7929" marT="792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 </a:t>
                      </a:r>
                    </a:p>
                  </a:txBody>
                  <a:tcPr marL="7929" marR="7929" marT="792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 </a:t>
                      </a:r>
                    </a:p>
                  </a:txBody>
                  <a:tcPr marL="7929" marR="7929" marT="792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 </a:t>
                      </a:r>
                    </a:p>
                  </a:txBody>
                  <a:tcPr marL="7929" marR="7929" marT="792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 </a:t>
                      </a:r>
                    </a:p>
                  </a:txBody>
                  <a:tcPr marL="7929" marR="7929" marT="792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 </a:t>
                      </a:r>
                    </a:p>
                  </a:txBody>
                  <a:tcPr marL="7929" marR="7929" marT="792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6100"/>
                          </a:solidFill>
                          <a:effectLst/>
                          <a:latin typeface="Calibri" panose="020F0502020204030204" pitchFamily="34" charset="0"/>
                        </a:rPr>
                        <a:t> </a:t>
                      </a:r>
                    </a:p>
                  </a:txBody>
                  <a:tcPr marL="7929" marR="7929" marT="792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l" fontAlgn="b"/>
                      <a:r>
                        <a:rPr lang="en-US" sz="1000" b="0" i="0" u="none" strike="noStrike">
                          <a:solidFill>
                            <a:srgbClr val="006100"/>
                          </a:solidFill>
                          <a:effectLst/>
                          <a:latin typeface="Calibri" panose="020F0502020204030204" pitchFamily="34" charset="0"/>
                        </a:rPr>
                        <a:t> </a:t>
                      </a:r>
                    </a:p>
                  </a:txBody>
                  <a:tcPr marL="7929" marR="7929" marT="792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l" fontAlgn="b"/>
                      <a:r>
                        <a:rPr lang="en-US" sz="1000" b="0" i="0" u="none" strike="noStrike">
                          <a:solidFill>
                            <a:srgbClr val="006100"/>
                          </a:solidFill>
                          <a:effectLst/>
                          <a:latin typeface="Calibri" panose="020F0502020204030204" pitchFamily="34" charset="0"/>
                        </a:rPr>
                        <a:t> </a:t>
                      </a:r>
                    </a:p>
                  </a:txBody>
                  <a:tcPr marL="7929" marR="7929" marT="792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l" fontAlgn="b"/>
                      <a:r>
                        <a:rPr lang="en-US" sz="1000" b="0" i="0" u="none" strike="noStrike">
                          <a:solidFill>
                            <a:srgbClr val="000000"/>
                          </a:solidFill>
                          <a:effectLst/>
                          <a:latin typeface="Calibri" panose="020F0502020204030204" pitchFamily="34" charset="0"/>
                        </a:rPr>
                        <a:t> </a:t>
                      </a:r>
                    </a:p>
                  </a:txBody>
                  <a:tcPr marL="7929" marR="7929" marT="792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 </a:t>
                      </a:r>
                    </a:p>
                  </a:txBody>
                  <a:tcPr marL="7929" marR="7929" marT="792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 </a:t>
                      </a:r>
                    </a:p>
                  </a:txBody>
                  <a:tcPr marL="7929" marR="7929" marT="7929"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74403">
                <a:tc vMerge="1">
                  <a:txBody>
                    <a:bodyPr/>
                    <a:lstStyle/>
                    <a:p>
                      <a:endParaRPr lang="en-US"/>
                    </a:p>
                  </a:txBody>
                  <a:tcPr/>
                </a:tc>
                <a:tc>
                  <a:txBody>
                    <a:bodyPr/>
                    <a:lstStyle/>
                    <a:p>
                      <a:pPr algn="l" fontAlgn="b"/>
                      <a:r>
                        <a:rPr lang="en-US" sz="1000" b="0" i="0" u="none" strike="noStrike">
                          <a:solidFill>
                            <a:srgbClr val="000000"/>
                          </a:solidFill>
                          <a:effectLst/>
                          <a:latin typeface="Calibri" panose="020F0502020204030204" pitchFamily="34" charset="0"/>
                        </a:rPr>
                        <a:t>Design WaM-DaM Data Loader</a:t>
                      </a:r>
                    </a:p>
                  </a:txBody>
                  <a:tcPr marL="7929" marR="7929" marT="792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l" fontAlgn="b"/>
                      <a:r>
                        <a:rPr lang="en-US" sz="1000" b="0" i="0" u="none" strike="noStrike">
                          <a:solidFill>
                            <a:srgbClr val="000000"/>
                          </a:solidFill>
                          <a:effectLst/>
                          <a:latin typeface="Calibri" panose="020F0502020204030204" pitchFamily="34" charset="0"/>
                        </a:rPr>
                        <a:t> </a:t>
                      </a:r>
                    </a:p>
                  </a:txBody>
                  <a:tcPr marL="7929" marR="7929" marT="792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 </a:t>
                      </a:r>
                    </a:p>
                  </a:txBody>
                  <a:tcPr marL="7929" marR="7929" marT="792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 </a:t>
                      </a:r>
                    </a:p>
                  </a:txBody>
                  <a:tcPr marL="7929" marR="7929" marT="792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 </a:t>
                      </a:r>
                    </a:p>
                  </a:txBody>
                  <a:tcPr marL="7929" marR="7929" marT="792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 </a:t>
                      </a:r>
                    </a:p>
                  </a:txBody>
                  <a:tcPr marL="7929" marR="7929" marT="792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 </a:t>
                      </a:r>
                    </a:p>
                  </a:txBody>
                  <a:tcPr marL="7929" marR="7929" marT="792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 </a:t>
                      </a:r>
                    </a:p>
                  </a:txBody>
                  <a:tcPr marL="7929" marR="7929" marT="792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 </a:t>
                      </a:r>
                    </a:p>
                  </a:txBody>
                  <a:tcPr marL="7929" marR="7929" marT="792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 </a:t>
                      </a:r>
                    </a:p>
                  </a:txBody>
                  <a:tcPr marL="7929" marR="7929" marT="792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 </a:t>
                      </a:r>
                    </a:p>
                  </a:txBody>
                  <a:tcPr marL="7929" marR="7929" marT="792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6100"/>
                          </a:solidFill>
                          <a:effectLst/>
                          <a:latin typeface="Calibri" panose="020F0502020204030204" pitchFamily="34" charset="0"/>
                        </a:rPr>
                        <a:t> </a:t>
                      </a:r>
                    </a:p>
                  </a:txBody>
                  <a:tcPr marL="7929" marR="7929" marT="792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l" fontAlgn="b"/>
                      <a:r>
                        <a:rPr lang="en-US" sz="1000" b="0" i="0" u="none" strike="noStrike">
                          <a:solidFill>
                            <a:srgbClr val="000000"/>
                          </a:solidFill>
                          <a:effectLst/>
                          <a:latin typeface="Calibri" panose="020F0502020204030204" pitchFamily="34" charset="0"/>
                        </a:rPr>
                        <a:t> </a:t>
                      </a:r>
                    </a:p>
                  </a:txBody>
                  <a:tcPr marL="7929" marR="7929" marT="792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 </a:t>
                      </a:r>
                    </a:p>
                  </a:txBody>
                  <a:tcPr marL="7929" marR="7929" marT="7929"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74403">
                <a:tc vMerge="1">
                  <a:txBody>
                    <a:bodyPr/>
                    <a:lstStyle/>
                    <a:p>
                      <a:endParaRPr lang="en-US"/>
                    </a:p>
                  </a:txBody>
                  <a:tcPr/>
                </a:tc>
                <a:tc>
                  <a:txBody>
                    <a:bodyPr/>
                    <a:lstStyle/>
                    <a:p>
                      <a:pPr algn="l" fontAlgn="b"/>
                      <a:r>
                        <a:rPr lang="en-US" sz="1000" b="0" i="0" u="none" strike="noStrike">
                          <a:solidFill>
                            <a:srgbClr val="FF0000"/>
                          </a:solidFill>
                          <a:effectLst/>
                          <a:latin typeface="Calibri" panose="020F0502020204030204" pitchFamily="34" charset="0"/>
                        </a:rPr>
                        <a:t>Finalize and submit the WaM-DaM paper </a:t>
                      </a:r>
                    </a:p>
                  </a:txBody>
                  <a:tcPr marL="7929" marR="7929" marT="792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 </a:t>
                      </a:r>
                    </a:p>
                  </a:txBody>
                  <a:tcPr marL="7929" marR="7929" marT="792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 </a:t>
                      </a:r>
                    </a:p>
                  </a:txBody>
                  <a:tcPr marL="7929" marR="7929" marT="792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 </a:t>
                      </a:r>
                    </a:p>
                  </a:txBody>
                  <a:tcPr marL="7929" marR="7929" marT="792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 </a:t>
                      </a:r>
                    </a:p>
                  </a:txBody>
                  <a:tcPr marL="7929" marR="7929" marT="792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 </a:t>
                      </a:r>
                    </a:p>
                  </a:txBody>
                  <a:tcPr marL="7929" marR="7929" marT="792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 </a:t>
                      </a:r>
                    </a:p>
                  </a:txBody>
                  <a:tcPr marL="7929" marR="7929" marT="792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 </a:t>
                      </a:r>
                    </a:p>
                  </a:txBody>
                  <a:tcPr marL="7929" marR="7929" marT="792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6100"/>
                          </a:solidFill>
                          <a:effectLst/>
                          <a:latin typeface="Calibri" panose="020F0502020204030204" pitchFamily="34" charset="0"/>
                        </a:rPr>
                        <a:t> </a:t>
                      </a:r>
                    </a:p>
                  </a:txBody>
                  <a:tcPr marL="7929" marR="7929" marT="792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l" fontAlgn="b"/>
                      <a:r>
                        <a:rPr lang="en-US" sz="1000" b="0" i="0" u="none" strike="noStrike">
                          <a:solidFill>
                            <a:srgbClr val="006100"/>
                          </a:solidFill>
                          <a:effectLst/>
                          <a:latin typeface="Calibri" panose="020F0502020204030204" pitchFamily="34" charset="0"/>
                        </a:rPr>
                        <a:t> </a:t>
                      </a:r>
                    </a:p>
                  </a:txBody>
                  <a:tcPr marL="7929" marR="7929" marT="792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l" fontAlgn="b"/>
                      <a:r>
                        <a:rPr lang="en-US" sz="1000" b="0" i="0" u="none" strike="noStrike">
                          <a:solidFill>
                            <a:srgbClr val="006100"/>
                          </a:solidFill>
                          <a:effectLst/>
                          <a:latin typeface="Calibri" panose="020F0502020204030204" pitchFamily="34" charset="0"/>
                        </a:rPr>
                        <a:t> </a:t>
                      </a:r>
                    </a:p>
                  </a:txBody>
                  <a:tcPr marL="7929" marR="7929" marT="792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l" fontAlgn="b"/>
                      <a:r>
                        <a:rPr lang="en-US" sz="1000" b="0" i="0" u="none" strike="noStrike">
                          <a:solidFill>
                            <a:srgbClr val="006100"/>
                          </a:solidFill>
                          <a:effectLst/>
                          <a:latin typeface="Calibri" panose="020F0502020204030204" pitchFamily="34" charset="0"/>
                        </a:rPr>
                        <a:t> </a:t>
                      </a:r>
                    </a:p>
                  </a:txBody>
                  <a:tcPr marL="7929" marR="7929" marT="792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l" fontAlgn="b"/>
                      <a:r>
                        <a:rPr lang="en-US" sz="1000" b="0" i="0" u="none" strike="noStrike">
                          <a:solidFill>
                            <a:srgbClr val="000000"/>
                          </a:solidFill>
                          <a:effectLst/>
                          <a:latin typeface="Calibri" panose="020F0502020204030204" pitchFamily="34" charset="0"/>
                        </a:rPr>
                        <a:t> </a:t>
                      </a:r>
                    </a:p>
                  </a:txBody>
                  <a:tcPr marL="7929" marR="7929" marT="792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 </a:t>
                      </a:r>
                    </a:p>
                  </a:txBody>
                  <a:tcPr marL="7929" marR="7929" marT="7929"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74403">
                <a:tc rowSpan="3">
                  <a:txBody>
                    <a:bodyPr/>
                    <a:lstStyle/>
                    <a:p>
                      <a:pPr algn="ctr" fontAlgn="b"/>
                      <a:r>
                        <a:rPr lang="en-US" sz="1000" b="0" i="0" u="none" strike="noStrike">
                          <a:solidFill>
                            <a:srgbClr val="000000"/>
                          </a:solidFill>
                          <a:effectLst/>
                          <a:latin typeface="Calibri" panose="020F0502020204030204" pitchFamily="34" charset="0"/>
                        </a:rPr>
                        <a:t>4</a:t>
                      </a:r>
                      <a:br>
                        <a:rPr lang="en-US" sz="1000" b="0" i="0" u="none" strike="noStrike">
                          <a:solidFill>
                            <a:srgbClr val="000000"/>
                          </a:solidFill>
                          <a:effectLst/>
                          <a:latin typeface="Calibri" panose="020F0502020204030204" pitchFamily="34" charset="0"/>
                        </a:rPr>
                      </a:br>
                      <a:endParaRPr lang="en-US" sz="1000" b="0" i="0" u="none" strike="noStrike">
                        <a:solidFill>
                          <a:srgbClr val="000000"/>
                        </a:solidFill>
                        <a:effectLst/>
                        <a:latin typeface="Calibri" panose="020F0502020204030204" pitchFamily="34" charset="0"/>
                      </a:endParaRPr>
                    </a:p>
                  </a:txBody>
                  <a:tcPr marL="7929" marR="7929" marT="7929"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Develop workflows to transfer data to models </a:t>
                      </a:r>
                    </a:p>
                  </a:txBody>
                  <a:tcPr marL="7929" marR="7929" marT="792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l" fontAlgn="b"/>
                      <a:r>
                        <a:rPr lang="en-US" sz="1000" b="0" i="0" u="none" strike="noStrike">
                          <a:solidFill>
                            <a:srgbClr val="000000"/>
                          </a:solidFill>
                          <a:effectLst/>
                          <a:latin typeface="Calibri" panose="020F0502020204030204" pitchFamily="34" charset="0"/>
                        </a:rPr>
                        <a:t> </a:t>
                      </a:r>
                    </a:p>
                  </a:txBody>
                  <a:tcPr marL="7929" marR="7929" marT="792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 </a:t>
                      </a:r>
                    </a:p>
                  </a:txBody>
                  <a:tcPr marL="7929" marR="7929" marT="792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 </a:t>
                      </a:r>
                    </a:p>
                  </a:txBody>
                  <a:tcPr marL="7929" marR="7929" marT="792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 </a:t>
                      </a:r>
                    </a:p>
                  </a:txBody>
                  <a:tcPr marL="7929" marR="7929" marT="792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 </a:t>
                      </a:r>
                    </a:p>
                  </a:txBody>
                  <a:tcPr marL="7929" marR="7929" marT="792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 </a:t>
                      </a:r>
                    </a:p>
                  </a:txBody>
                  <a:tcPr marL="7929" marR="7929" marT="792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 </a:t>
                      </a:r>
                    </a:p>
                  </a:txBody>
                  <a:tcPr marL="7929" marR="7929" marT="792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 </a:t>
                      </a:r>
                    </a:p>
                  </a:txBody>
                  <a:tcPr marL="7929" marR="7929" marT="792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 </a:t>
                      </a:r>
                    </a:p>
                  </a:txBody>
                  <a:tcPr marL="7929" marR="7929" marT="792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000" b="0" i="0" u="none" strike="noStrike">
                        <a:solidFill>
                          <a:srgbClr val="000000"/>
                        </a:solidFill>
                        <a:effectLst/>
                        <a:latin typeface="Calibri" panose="020F0502020204030204" pitchFamily="34" charset="0"/>
                      </a:endParaRPr>
                    </a:p>
                  </a:txBody>
                  <a:tcPr marL="7929" marR="7929" marT="792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 </a:t>
                      </a:r>
                    </a:p>
                  </a:txBody>
                  <a:tcPr marL="7929" marR="7929" marT="792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6100"/>
                          </a:solidFill>
                          <a:effectLst/>
                          <a:latin typeface="Calibri" panose="020F0502020204030204" pitchFamily="34" charset="0"/>
                        </a:rPr>
                        <a:t> </a:t>
                      </a:r>
                    </a:p>
                  </a:txBody>
                  <a:tcPr marL="7929" marR="7929" marT="792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l" fontAlgn="b"/>
                      <a:r>
                        <a:rPr lang="en-US" sz="1000" b="0" i="0" u="none" strike="noStrike">
                          <a:solidFill>
                            <a:srgbClr val="000000"/>
                          </a:solidFill>
                          <a:effectLst/>
                          <a:latin typeface="Calibri" panose="020F0502020204030204" pitchFamily="34" charset="0"/>
                        </a:rPr>
                        <a:t> </a:t>
                      </a:r>
                    </a:p>
                  </a:txBody>
                  <a:tcPr marL="7929" marR="7929" marT="7929"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74403">
                <a:tc vMerge="1">
                  <a:txBody>
                    <a:bodyPr/>
                    <a:lstStyle/>
                    <a:p>
                      <a:endParaRPr lang="en-US"/>
                    </a:p>
                  </a:txBody>
                  <a:tcPr/>
                </a:tc>
                <a:tc>
                  <a:txBody>
                    <a:bodyPr/>
                    <a:lstStyle/>
                    <a:p>
                      <a:pPr algn="l" fontAlgn="b"/>
                      <a:r>
                        <a:rPr lang="en-US" sz="1000" b="0" i="0" u="none" strike="noStrike">
                          <a:solidFill>
                            <a:srgbClr val="000000"/>
                          </a:solidFill>
                          <a:effectLst/>
                          <a:latin typeface="Calibri" panose="020F0502020204030204" pitchFamily="34" charset="0"/>
                        </a:rPr>
                        <a:t>Design workflow GUI </a:t>
                      </a:r>
                    </a:p>
                  </a:txBody>
                  <a:tcPr marL="7929" marR="7929" marT="792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l" fontAlgn="b"/>
                      <a:r>
                        <a:rPr lang="en-US" sz="1000" b="0" i="0" u="none" strike="noStrike">
                          <a:solidFill>
                            <a:srgbClr val="000000"/>
                          </a:solidFill>
                          <a:effectLst/>
                          <a:latin typeface="Calibri" panose="020F0502020204030204" pitchFamily="34" charset="0"/>
                        </a:rPr>
                        <a:t> </a:t>
                      </a:r>
                    </a:p>
                  </a:txBody>
                  <a:tcPr marL="7929" marR="7929" marT="792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 </a:t>
                      </a:r>
                    </a:p>
                  </a:txBody>
                  <a:tcPr marL="7929" marR="7929" marT="792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 </a:t>
                      </a:r>
                    </a:p>
                  </a:txBody>
                  <a:tcPr marL="7929" marR="7929" marT="792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 </a:t>
                      </a:r>
                    </a:p>
                  </a:txBody>
                  <a:tcPr marL="7929" marR="7929" marT="792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 </a:t>
                      </a:r>
                    </a:p>
                  </a:txBody>
                  <a:tcPr marL="7929" marR="7929" marT="792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 </a:t>
                      </a:r>
                    </a:p>
                  </a:txBody>
                  <a:tcPr marL="7929" marR="7929" marT="792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 </a:t>
                      </a:r>
                    </a:p>
                  </a:txBody>
                  <a:tcPr marL="7929" marR="7929" marT="792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 </a:t>
                      </a:r>
                    </a:p>
                  </a:txBody>
                  <a:tcPr marL="7929" marR="7929" marT="792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 </a:t>
                      </a:r>
                    </a:p>
                  </a:txBody>
                  <a:tcPr marL="7929" marR="7929" marT="792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 </a:t>
                      </a:r>
                    </a:p>
                  </a:txBody>
                  <a:tcPr marL="7929" marR="7929" marT="792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 </a:t>
                      </a:r>
                    </a:p>
                  </a:txBody>
                  <a:tcPr marL="7929" marR="7929" marT="792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6100"/>
                          </a:solidFill>
                          <a:effectLst/>
                          <a:latin typeface="Calibri" panose="020F0502020204030204" pitchFamily="34" charset="0"/>
                        </a:rPr>
                        <a:t> </a:t>
                      </a:r>
                    </a:p>
                  </a:txBody>
                  <a:tcPr marL="7929" marR="7929" marT="792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l" fontAlgn="b"/>
                      <a:r>
                        <a:rPr lang="en-US" sz="1000" b="0" i="0" u="none" strike="noStrike">
                          <a:solidFill>
                            <a:srgbClr val="006100"/>
                          </a:solidFill>
                          <a:effectLst/>
                          <a:latin typeface="Calibri" panose="020F0502020204030204" pitchFamily="34" charset="0"/>
                        </a:rPr>
                        <a:t> </a:t>
                      </a:r>
                    </a:p>
                  </a:txBody>
                  <a:tcPr marL="7929" marR="7929" marT="792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r>
              <a:tr h="174403">
                <a:tc vMerge="1">
                  <a:txBody>
                    <a:bodyPr/>
                    <a:lstStyle/>
                    <a:p>
                      <a:endParaRPr lang="en-US"/>
                    </a:p>
                  </a:txBody>
                  <a:tcPr/>
                </a:tc>
                <a:tc>
                  <a:txBody>
                    <a:bodyPr/>
                    <a:lstStyle/>
                    <a:p>
                      <a:pPr algn="l" fontAlgn="b"/>
                      <a:r>
                        <a:rPr lang="en-US" sz="1000" b="0" i="0" u="none" strike="noStrike">
                          <a:solidFill>
                            <a:srgbClr val="FF0000"/>
                          </a:solidFill>
                          <a:effectLst/>
                          <a:latin typeface="Calibri" panose="020F0502020204030204" pitchFamily="34" charset="0"/>
                        </a:rPr>
                        <a:t>Write and submit the Workflows paper</a:t>
                      </a:r>
                    </a:p>
                  </a:txBody>
                  <a:tcPr marL="7929" marR="7929" marT="792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 </a:t>
                      </a:r>
                    </a:p>
                  </a:txBody>
                  <a:tcPr marL="7929" marR="7929" marT="792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 </a:t>
                      </a:r>
                    </a:p>
                  </a:txBody>
                  <a:tcPr marL="7929" marR="7929" marT="792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 </a:t>
                      </a:r>
                    </a:p>
                  </a:txBody>
                  <a:tcPr marL="7929" marR="7929" marT="792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 </a:t>
                      </a:r>
                    </a:p>
                  </a:txBody>
                  <a:tcPr marL="7929" marR="7929" marT="792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 </a:t>
                      </a:r>
                    </a:p>
                  </a:txBody>
                  <a:tcPr marL="7929" marR="7929" marT="792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 </a:t>
                      </a:r>
                    </a:p>
                  </a:txBody>
                  <a:tcPr marL="7929" marR="7929" marT="792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 </a:t>
                      </a:r>
                    </a:p>
                  </a:txBody>
                  <a:tcPr marL="7929" marR="7929" marT="792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 </a:t>
                      </a:r>
                    </a:p>
                  </a:txBody>
                  <a:tcPr marL="7929" marR="7929" marT="792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 </a:t>
                      </a:r>
                    </a:p>
                  </a:txBody>
                  <a:tcPr marL="7929" marR="7929" marT="792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 </a:t>
                      </a:r>
                    </a:p>
                  </a:txBody>
                  <a:tcPr marL="7929" marR="7929" marT="792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 </a:t>
                      </a:r>
                    </a:p>
                  </a:txBody>
                  <a:tcPr marL="7929" marR="7929" marT="792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6100"/>
                          </a:solidFill>
                          <a:effectLst/>
                          <a:latin typeface="Calibri" panose="020F0502020204030204" pitchFamily="34" charset="0"/>
                        </a:rPr>
                        <a:t> </a:t>
                      </a:r>
                    </a:p>
                  </a:txBody>
                  <a:tcPr marL="7929" marR="7929" marT="792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l" fontAlgn="b"/>
                      <a:r>
                        <a:rPr lang="en-US" sz="1000" b="0" i="0" u="none" strike="noStrike">
                          <a:solidFill>
                            <a:srgbClr val="006100"/>
                          </a:solidFill>
                          <a:effectLst/>
                          <a:latin typeface="Calibri" panose="020F0502020204030204" pitchFamily="34" charset="0"/>
                        </a:rPr>
                        <a:t> </a:t>
                      </a:r>
                    </a:p>
                  </a:txBody>
                  <a:tcPr marL="7929" marR="7929" marT="7929"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r>
              <a:tr h="174403">
                <a:tc rowSpan="3">
                  <a:txBody>
                    <a:bodyPr/>
                    <a:lstStyle/>
                    <a:p>
                      <a:pPr algn="ctr" fontAlgn="b"/>
                      <a:r>
                        <a:rPr lang="en-US" sz="1000" b="0" i="0" u="none" strike="noStrike">
                          <a:solidFill>
                            <a:srgbClr val="000000"/>
                          </a:solidFill>
                          <a:effectLst/>
                          <a:latin typeface="Calibri" panose="020F0502020204030204" pitchFamily="34" charset="0"/>
                        </a:rPr>
                        <a:t>3</a:t>
                      </a:r>
                      <a:br>
                        <a:rPr lang="en-US" sz="1000" b="0" i="0" u="none" strike="noStrike">
                          <a:solidFill>
                            <a:srgbClr val="000000"/>
                          </a:solidFill>
                          <a:effectLst/>
                          <a:latin typeface="Calibri" panose="020F0502020204030204" pitchFamily="34" charset="0"/>
                        </a:rPr>
                      </a:br>
                      <a:endParaRPr lang="en-US" sz="1000" b="0" i="0" u="none" strike="noStrike">
                        <a:solidFill>
                          <a:srgbClr val="000000"/>
                        </a:solidFill>
                        <a:effectLst/>
                        <a:latin typeface="Calibri" panose="020F0502020204030204" pitchFamily="34" charset="0"/>
                      </a:endParaRPr>
                    </a:p>
                  </a:txBody>
                  <a:tcPr marL="7929" marR="7929" marT="7929"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Develop WaterEnergy model and execute in Parallel</a:t>
                      </a:r>
                    </a:p>
                  </a:txBody>
                  <a:tcPr marL="7929" marR="7929" marT="792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l" fontAlgn="b"/>
                      <a:r>
                        <a:rPr lang="en-US" sz="1000" b="0" i="0" u="none" strike="noStrike">
                          <a:solidFill>
                            <a:srgbClr val="000000"/>
                          </a:solidFill>
                          <a:effectLst/>
                          <a:latin typeface="Calibri" panose="020F0502020204030204" pitchFamily="34" charset="0"/>
                        </a:rPr>
                        <a:t> </a:t>
                      </a:r>
                    </a:p>
                  </a:txBody>
                  <a:tcPr marL="7929" marR="7929" marT="792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6100"/>
                          </a:solidFill>
                          <a:effectLst/>
                          <a:latin typeface="Calibri" panose="020F0502020204030204" pitchFamily="34" charset="0"/>
                        </a:rPr>
                        <a:t> </a:t>
                      </a:r>
                    </a:p>
                  </a:txBody>
                  <a:tcPr marL="7929" marR="7929" marT="792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l" fontAlgn="b"/>
                      <a:r>
                        <a:rPr lang="en-US" sz="1000" b="0" i="0" u="none" strike="noStrike">
                          <a:solidFill>
                            <a:srgbClr val="000000"/>
                          </a:solidFill>
                          <a:effectLst/>
                          <a:latin typeface="Calibri" panose="020F0502020204030204" pitchFamily="34" charset="0"/>
                        </a:rPr>
                        <a:t> </a:t>
                      </a:r>
                    </a:p>
                  </a:txBody>
                  <a:tcPr marL="7929" marR="7929" marT="792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 </a:t>
                      </a:r>
                    </a:p>
                  </a:txBody>
                  <a:tcPr marL="7929" marR="7929" marT="792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6100"/>
                          </a:solidFill>
                          <a:effectLst/>
                          <a:latin typeface="Calibri" panose="020F0502020204030204" pitchFamily="34" charset="0"/>
                        </a:rPr>
                        <a:t> </a:t>
                      </a:r>
                    </a:p>
                  </a:txBody>
                  <a:tcPr marL="7929" marR="7929" marT="792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l" fontAlgn="b"/>
                      <a:r>
                        <a:rPr lang="en-US" sz="1000" b="0" i="0" u="none" strike="noStrike">
                          <a:solidFill>
                            <a:srgbClr val="000000"/>
                          </a:solidFill>
                          <a:effectLst/>
                          <a:latin typeface="Calibri" panose="020F0502020204030204" pitchFamily="34" charset="0"/>
                        </a:rPr>
                        <a:t> </a:t>
                      </a:r>
                    </a:p>
                  </a:txBody>
                  <a:tcPr marL="7929" marR="7929" marT="792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 </a:t>
                      </a:r>
                    </a:p>
                  </a:txBody>
                  <a:tcPr marL="7929" marR="7929" marT="792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6100"/>
                          </a:solidFill>
                          <a:effectLst/>
                          <a:latin typeface="Calibri" panose="020F0502020204030204" pitchFamily="34" charset="0"/>
                        </a:rPr>
                        <a:t> </a:t>
                      </a:r>
                    </a:p>
                  </a:txBody>
                  <a:tcPr marL="7929" marR="7929" marT="792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l" fontAlgn="b"/>
                      <a:r>
                        <a:rPr lang="en-US" sz="1000" b="0" i="0" u="none" strike="noStrike">
                          <a:solidFill>
                            <a:srgbClr val="006100"/>
                          </a:solidFill>
                          <a:effectLst/>
                          <a:latin typeface="Calibri" panose="020F0502020204030204" pitchFamily="34" charset="0"/>
                        </a:rPr>
                        <a:t> </a:t>
                      </a:r>
                    </a:p>
                  </a:txBody>
                  <a:tcPr marL="7929" marR="7929" marT="792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l" fontAlgn="b"/>
                      <a:r>
                        <a:rPr lang="en-US" sz="1000" b="0" i="0" u="none" strike="noStrike">
                          <a:solidFill>
                            <a:srgbClr val="006100"/>
                          </a:solidFill>
                          <a:effectLst/>
                          <a:latin typeface="Calibri" panose="020F0502020204030204" pitchFamily="34" charset="0"/>
                        </a:rPr>
                        <a:t> </a:t>
                      </a:r>
                    </a:p>
                  </a:txBody>
                  <a:tcPr marL="7929" marR="7929" marT="792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l" fontAlgn="b"/>
                      <a:r>
                        <a:rPr lang="en-US" sz="1000" b="0" i="0" u="none" strike="noStrike">
                          <a:solidFill>
                            <a:srgbClr val="000000"/>
                          </a:solidFill>
                          <a:effectLst/>
                          <a:latin typeface="Calibri" panose="020F0502020204030204" pitchFamily="34" charset="0"/>
                        </a:rPr>
                        <a:t> </a:t>
                      </a:r>
                    </a:p>
                  </a:txBody>
                  <a:tcPr marL="7929" marR="7929" marT="792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 </a:t>
                      </a:r>
                    </a:p>
                  </a:txBody>
                  <a:tcPr marL="7929" marR="7929" marT="792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 </a:t>
                      </a:r>
                    </a:p>
                  </a:txBody>
                  <a:tcPr marL="7929" marR="7929" marT="7929"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74403">
                <a:tc vMerge="1">
                  <a:txBody>
                    <a:bodyPr/>
                    <a:lstStyle/>
                    <a:p>
                      <a:endParaRPr lang="en-US"/>
                    </a:p>
                  </a:txBody>
                  <a:tcPr/>
                </a:tc>
                <a:tc>
                  <a:txBody>
                    <a:bodyPr/>
                    <a:lstStyle/>
                    <a:p>
                      <a:pPr algn="l" fontAlgn="b"/>
                      <a:r>
                        <a:rPr lang="en-US" sz="1000" b="0" i="0" u="none" strike="noStrike">
                          <a:solidFill>
                            <a:srgbClr val="000000"/>
                          </a:solidFill>
                          <a:effectLst/>
                          <a:latin typeface="Calibri" panose="020F0502020204030204" pitchFamily="34" charset="0"/>
                        </a:rPr>
                        <a:t>Finalize model and report results </a:t>
                      </a:r>
                    </a:p>
                  </a:txBody>
                  <a:tcPr marL="7929" marR="7929" marT="792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l" fontAlgn="b"/>
                      <a:r>
                        <a:rPr lang="en-US" sz="1000" b="0" i="0" u="none" strike="noStrike">
                          <a:solidFill>
                            <a:srgbClr val="000000"/>
                          </a:solidFill>
                          <a:effectLst/>
                          <a:latin typeface="Calibri" panose="020F0502020204030204" pitchFamily="34" charset="0"/>
                        </a:rPr>
                        <a:t> </a:t>
                      </a:r>
                    </a:p>
                  </a:txBody>
                  <a:tcPr marL="7929" marR="7929" marT="792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 </a:t>
                      </a:r>
                    </a:p>
                  </a:txBody>
                  <a:tcPr marL="7929" marR="7929" marT="792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 </a:t>
                      </a:r>
                    </a:p>
                  </a:txBody>
                  <a:tcPr marL="7929" marR="7929" marT="792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 </a:t>
                      </a:r>
                    </a:p>
                  </a:txBody>
                  <a:tcPr marL="7929" marR="7929" marT="792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 </a:t>
                      </a:r>
                    </a:p>
                  </a:txBody>
                  <a:tcPr marL="7929" marR="7929" marT="792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 </a:t>
                      </a:r>
                    </a:p>
                  </a:txBody>
                  <a:tcPr marL="7929" marR="7929" marT="792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 </a:t>
                      </a:r>
                    </a:p>
                  </a:txBody>
                  <a:tcPr marL="7929" marR="7929" marT="792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 </a:t>
                      </a:r>
                    </a:p>
                  </a:txBody>
                  <a:tcPr marL="7929" marR="7929" marT="792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 </a:t>
                      </a:r>
                    </a:p>
                  </a:txBody>
                  <a:tcPr marL="7929" marR="7929" marT="792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 </a:t>
                      </a:r>
                    </a:p>
                  </a:txBody>
                  <a:tcPr marL="7929" marR="7929" marT="792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6100"/>
                          </a:solidFill>
                          <a:effectLst/>
                          <a:latin typeface="Calibri" panose="020F0502020204030204" pitchFamily="34" charset="0"/>
                        </a:rPr>
                        <a:t> </a:t>
                      </a:r>
                    </a:p>
                  </a:txBody>
                  <a:tcPr marL="7929" marR="7929" marT="792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l" fontAlgn="b"/>
                      <a:r>
                        <a:rPr lang="en-US" sz="1000" b="0" i="0" u="none" strike="noStrike">
                          <a:solidFill>
                            <a:srgbClr val="000000"/>
                          </a:solidFill>
                          <a:effectLst/>
                          <a:latin typeface="Calibri" panose="020F0502020204030204" pitchFamily="34" charset="0"/>
                        </a:rPr>
                        <a:t> </a:t>
                      </a:r>
                    </a:p>
                  </a:txBody>
                  <a:tcPr marL="7929" marR="7929" marT="792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 </a:t>
                      </a:r>
                    </a:p>
                  </a:txBody>
                  <a:tcPr marL="7929" marR="7929" marT="7929"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74403">
                <a:tc vMerge="1">
                  <a:txBody>
                    <a:bodyPr/>
                    <a:lstStyle/>
                    <a:p>
                      <a:endParaRPr lang="en-US"/>
                    </a:p>
                  </a:txBody>
                  <a:tcPr/>
                </a:tc>
                <a:tc>
                  <a:txBody>
                    <a:bodyPr/>
                    <a:lstStyle/>
                    <a:p>
                      <a:pPr algn="l" fontAlgn="b"/>
                      <a:r>
                        <a:rPr lang="en-US" sz="1000" b="0" i="0" u="none" strike="noStrike">
                          <a:solidFill>
                            <a:srgbClr val="FF0000"/>
                          </a:solidFill>
                          <a:effectLst/>
                          <a:latin typeface="Calibri" panose="020F0502020204030204" pitchFamily="34" charset="0"/>
                        </a:rPr>
                        <a:t>Write and submit the Water and Energy Model paper </a:t>
                      </a:r>
                    </a:p>
                  </a:txBody>
                  <a:tcPr marL="7929" marR="7929" marT="792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 </a:t>
                      </a:r>
                    </a:p>
                  </a:txBody>
                  <a:tcPr marL="7929" marR="7929" marT="792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 </a:t>
                      </a:r>
                    </a:p>
                  </a:txBody>
                  <a:tcPr marL="7929" marR="7929" marT="792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 </a:t>
                      </a:r>
                    </a:p>
                  </a:txBody>
                  <a:tcPr marL="7929" marR="7929" marT="792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 </a:t>
                      </a:r>
                    </a:p>
                  </a:txBody>
                  <a:tcPr marL="7929" marR="7929" marT="792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 </a:t>
                      </a:r>
                    </a:p>
                  </a:txBody>
                  <a:tcPr marL="7929" marR="7929" marT="792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 </a:t>
                      </a:r>
                    </a:p>
                  </a:txBody>
                  <a:tcPr marL="7929" marR="7929" marT="792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 </a:t>
                      </a:r>
                    </a:p>
                  </a:txBody>
                  <a:tcPr marL="7929" marR="7929" marT="792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 </a:t>
                      </a:r>
                    </a:p>
                  </a:txBody>
                  <a:tcPr marL="7929" marR="7929" marT="792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 </a:t>
                      </a:r>
                    </a:p>
                  </a:txBody>
                  <a:tcPr marL="7929" marR="7929" marT="792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 </a:t>
                      </a:r>
                    </a:p>
                  </a:txBody>
                  <a:tcPr marL="7929" marR="7929" marT="792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6100"/>
                          </a:solidFill>
                          <a:effectLst/>
                          <a:latin typeface="Calibri" panose="020F0502020204030204" pitchFamily="34" charset="0"/>
                        </a:rPr>
                        <a:t> </a:t>
                      </a:r>
                    </a:p>
                  </a:txBody>
                  <a:tcPr marL="7929" marR="7929" marT="792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l" fontAlgn="b"/>
                      <a:r>
                        <a:rPr lang="en-US" sz="1000" b="0" i="0" u="none" strike="noStrike">
                          <a:solidFill>
                            <a:srgbClr val="000000"/>
                          </a:solidFill>
                          <a:effectLst/>
                          <a:latin typeface="Calibri" panose="020F0502020204030204" pitchFamily="34" charset="0"/>
                        </a:rPr>
                        <a:t> </a:t>
                      </a:r>
                    </a:p>
                  </a:txBody>
                  <a:tcPr marL="7929" marR="7929" marT="792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 </a:t>
                      </a:r>
                    </a:p>
                  </a:txBody>
                  <a:tcPr marL="7929" marR="7929" marT="7929"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74403">
                <a:tc rowSpan="2">
                  <a:txBody>
                    <a:bodyPr/>
                    <a:lstStyle/>
                    <a:p>
                      <a:pPr algn="ctr" fontAlgn="b"/>
                      <a:r>
                        <a:rPr lang="en-US" sz="1000" b="0" i="0" u="none" strike="noStrike">
                          <a:solidFill>
                            <a:srgbClr val="000000"/>
                          </a:solidFill>
                          <a:effectLst/>
                          <a:latin typeface="Calibri" panose="020F0502020204030204" pitchFamily="34" charset="0"/>
                        </a:rPr>
                        <a:t/>
                      </a:r>
                      <a:br>
                        <a:rPr lang="en-US" sz="1000" b="0" i="0" u="none" strike="noStrike">
                          <a:solidFill>
                            <a:srgbClr val="000000"/>
                          </a:solidFill>
                          <a:effectLst/>
                          <a:latin typeface="Calibri" panose="020F0502020204030204" pitchFamily="34" charset="0"/>
                        </a:rPr>
                      </a:br>
                      <a:r>
                        <a:rPr lang="en-US" sz="1000" b="0" i="0" u="none" strike="noStrike">
                          <a:solidFill>
                            <a:srgbClr val="000000"/>
                          </a:solidFill>
                          <a:effectLst/>
                          <a:latin typeface="Calibri" panose="020F0502020204030204" pitchFamily="34" charset="0"/>
                        </a:rPr>
                        <a:t>5</a:t>
                      </a:r>
                      <a:br>
                        <a:rPr lang="en-US" sz="1000" b="0" i="0" u="none" strike="noStrike">
                          <a:solidFill>
                            <a:srgbClr val="000000"/>
                          </a:solidFill>
                          <a:effectLst/>
                          <a:latin typeface="Calibri" panose="020F0502020204030204" pitchFamily="34" charset="0"/>
                        </a:rPr>
                      </a:br>
                      <a:endParaRPr lang="en-US" sz="1000" b="0" i="0" u="none" strike="noStrike">
                        <a:solidFill>
                          <a:srgbClr val="000000"/>
                        </a:solidFill>
                        <a:effectLst/>
                        <a:latin typeface="Calibri" panose="020F0502020204030204" pitchFamily="34" charset="0"/>
                      </a:endParaRPr>
                    </a:p>
                  </a:txBody>
                  <a:tcPr marL="7929" marR="7929" marT="7929"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Finalized Dissertation Chapters </a:t>
                      </a:r>
                    </a:p>
                  </a:txBody>
                  <a:tcPr marL="7929" marR="7929" marT="792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l" fontAlgn="b"/>
                      <a:r>
                        <a:rPr lang="en-US" sz="1000" b="0" i="0" u="none" strike="noStrike">
                          <a:solidFill>
                            <a:srgbClr val="000000"/>
                          </a:solidFill>
                          <a:effectLst/>
                          <a:latin typeface="Calibri" panose="020F0502020204030204" pitchFamily="34" charset="0"/>
                        </a:rPr>
                        <a:t> </a:t>
                      </a:r>
                    </a:p>
                  </a:txBody>
                  <a:tcPr marL="7929" marR="7929" marT="792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 </a:t>
                      </a:r>
                    </a:p>
                  </a:txBody>
                  <a:tcPr marL="7929" marR="7929" marT="792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 </a:t>
                      </a:r>
                    </a:p>
                  </a:txBody>
                  <a:tcPr marL="7929" marR="7929" marT="792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 </a:t>
                      </a:r>
                    </a:p>
                  </a:txBody>
                  <a:tcPr marL="7929" marR="7929" marT="792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 </a:t>
                      </a:r>
                    </a:p>
                  </a:txBody>
                  <a:tcPr marL="7929" marR="7929" marT="792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 </a:t>
                      </a:r>
                    </a:p>
                  </a:txBody>
                  <a:tcPr marL="7929" marR="7929" marT="792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 </a:t>
                      </a:r>
                    </a:p>
                  </a:txBody>
                  <a:tcPr marL="7929" marR="7929" marT="792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 </a:t>
                      </a:r>
                    </a:p>
                  </a:txBody>
                  <a:tcPr marL="7929" marR="7929" marT="792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 </a:t>
                      </a:r>
                    </a:p>
                  </a:txBody>
                  <a:tcPr marL="7929" marR="7929" marT="792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 </a:t>
                      </a:r>
                    </a:p>
                  </a:txBody>
                  <a:tcPr marL="7929" marR="7929" marT="792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 </a:t>
                      </a:r>
                    </a:p>
                  </a:txBody>
                  <a:tcPr marL="7929" marR="7929" marT="792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 </a:t>
                      </a:r>
                    </a:p>
                  </a:txBody>
                  <a:tcPr marL="7929" marR="7929" marT="792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6100"/>
                          </a:solidFill>
                          <a:effectLst/>
                          <a:latin typeface="Calibri" panose="020F0502020204030204" pitchFamily="34" charset="0"/>
                        </a:rPr>
                        <a:t> </a:t>
                      </a:r>
                    </a:p>
                  </a:txBody>
                  <a:tcPr marL="7929" marR="7929" marT="7929"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r>
              <a:tr h="312778">
                <a:tc vMerge="1">
                  <a:txBody>
                    <a:bodyPr/>
                    <a:lstStyle/>
                    <a:p>
                      <a:endParaRPr lang="en-US"/>
                    </a:p>
                  </a:txBody>
                  <a:tcPr/>
                </a:tc>
                <a:tc>
                  <a:txBody>
                    <a:bodyPr/>
                    <a:lstStyle/>
                    <a:p>
                      <a:pPr algn="l" fontAlgn="b"/>
                      <a:r>
                        <a:rPr lang="en-US" sz="1000" b="0" i="0" u="none" strike="noStrike">
                          <a:solidFill>
                            <a:srgbClr val="000000"/>
                          </a:solidFill>
                          <a:effectLst/>
                          <a:latin typeface="Calibri" panose="020F0502020204030204" pitchFamily="34" charset="0"/>
                        </a:rPr>
                        <a:t>Defend dissertation and graduate </a:t>
                      </a:r>
                    </a:p>
                  </a:txBody>
                  <a:tcPr marL="7929" marR="7929" marT="792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 </a:t>
                      </a:r>
                    </a:p>
                  </a:txBody>
                  <a:tcPr marL="7929" marR="7929" marT="792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 </a:t>
                      </a:r>
                    </a:p>
                  </a:txBody>
                  <a:tcPr marL="7929" marR="7929" marT="792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 </a:t>
                      </a:r>
                    </a:p>
                  </a:txBody>
                  <a:tcPr marL="7929" marR="7929" marT="792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 </a:t>
                      </a:r>
                    </a:p>
                  </a:txBody>
                  <a:tcPr marL="7929" marR="7929" marT="792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 </a:t>
                      </a:r>
                    </a:p>
                  </a:txBody>
                  <a:tcPr marL="7929" marR="7929" marT="792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 </a:t>
                      </a:r>
                    </a:p>
                  </a:txBody>
                  <a:tcPr marL="7929" marR="7929" marT="792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 </a:t>
                      </a:r>
                    </a:p>
                  </a:txBody>
                  <a:tcPr marL="7929" marR="7929" marT="792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 </a:t>
                      </a:r>
                    </a:p>
                  </a:txBody>
                  <a:tcPr marL="7929" marR="7929" marT="792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 </a:t>
                      </a:r>
                    </a:p>
                  </a:txBody>
                  <a:tcPr marL="7929" marR="7929" marT="792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 </a:t>
                      </a:r>
                    </a:p>
                  </a:txBody>
                  <a:tcPr marL="7929" marR="7929" marT="792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 </a:t>
                      </a:r>
                    </a:p>
                  </a:txBody>
                  <a:tcPr marL="7929" marR="7929" marT="792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 </a:t>
                      </a:r>
                    </a:p>
                  </a:txBody>
                  <a:tcPr marL="7929" marR="7929" marT="792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US" sz="1000" b="0" i="0" u="none" strike="noStrike" dirty="0">
                          <a:solidFill>
                            <a:srgbClr val="006100"/>
                          </a:solidFill>
                          <a:effectLst/>
                          <a:latin typeface="Calibri" panose="020F0502020204030204" pitchFamily="34" charset="0"/>
                        </a:rPr>
                        <a:t> </a:t>
                      </a:r>
                    </a:p>
                  </a:txBody>
                  <a:tcPr marL="7929" marR="7929" marT="7929"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6EFCE"/>
                    </a:solidFill>
                  </a:tcPr>
                </a:tc>
              </a:tr>
            </a:tbl>
          </a:graphicData>
        </a:graphic>
      </p:graphicFrame>
    </p:spTree>
    <p:extLst>
      <p:ext uri="{BB962C8B-B14F-4D97-AF65-F5344CB8AC3E}">
        <p14:creationId xmlns:p14="http://schemas.microsoft.com/office/powerpoint/2010/main" val="292304488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4000" b="1" dirty="0" smtClean="0">
                <a:latin typeface="Arial" panose="020B0604020202020204" pitchFamily="34" charset="0"/>
                <a:cs typeface="Arial" panose="020B0604020202020204" pitchFamily="34" charset="0"/>
              </a:rPr>
              <a:t>Conclusions </a:t>
            </a:r>
            <a:endParaRPr lang="en-US" sz="4000" b="1"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592791" y="1524000"/>
            <a:ext cx="7886700" cy="4351338"/>
          </a:xfrm>
        </p:spPr>
        <p:txBody>
          <a:bodyPr>
            <a:noAutofit/>
          </a:bodyPr>
          <a:lstStyle/>
          <a:p>
            <a:r>
              <a:rPr lang="en-US" sz="2800" dirty="0" smtClean="0">
                <a:solidFill>
                  <a:srgbClr val="7030A0"/>
                </a:solidFill>
                <a:latin typeface="Arial" panose="020B0604020202020204" pitchFamily="34" charset="0"/>
                <a:cs typeface="Arial" panose="020B0604020202020204" pitchFamily="34" charset="0"/>
              </a:rPr>
              <a:t>Proposed three novel methods to improve                                                      water resources modeling </a:t>
            </a:r>
            <a:r>
              <a:rPr lang="en-US" sz="2800" dirty="0">
                <a:solidFill>
                  <a:srgbClr val="7030A0"/>
                </a:solidFill>
                <a:latin typeface="Arial" panose="020B0604020202020204" pitchFamily="34" charset="0"/>
                <a:cs typeface="Arial" panose="020B0604020202020204" pitchFamily="34" charset="0"/>
              </a:rPr>
              <a:t>and </a:t>
            </a:r>
            <a:r>
              <a:rPr lang="en-US" sz="2800" dirty="0" smtClean="0">
                <a:solidFill>
                  <a:srgbClr val="7030A0"/>
                </a:solidFill>
                <a:latin typeface="Arial" panose="020B0604020202020204" pitchFamily="34" charset="0"/>
                <a:cs typeface="Arial" panose="020B0604020202020204" pitchFamily="34" charset="0"/>
              </a:rPr>
              <a:t>management </a:t>
            </a:r>
          </a:p>
          <a:p>
            <a:endParaRPr lang="en-US" sz="100" dirty="0" smtClean="0">
              <a:solidFill>
                <a:srgbClr val="7030A0"/>
              </a:solidFill>
              <a:latin typeface="Arial" panose="020B0604020202020204" pitchFamily="34" charset="0"/>
              <a:cs typeface="Arial" panose="020B0604020202020204" pitchFamily="34" charset="0"/>
            </a:endParaRPr>
          </a:p>
          <a:p>
            <a:pPr>
              <a:buFont typeface="Wingdings" panose="05000000000000000000" pitchFamily="2" charset="2"/>
              <a:buChar char="ü"/>
            </a:pPr>
            <a:r>
              <a:rPr lang="en-US" sz="2800" dirty="0" smtClean="0">
                <a:solidFill>
                  <a:srgbClr val="FF0000"/>
                </a:solidFill>
                <a:latin typeface="Arial" panose="020B0604020202020204" pitchFamily="34" charset="0"/>
                <a:cs typeface="Arial" panose="020B0604020202020204" pitchFamily="34" charset="0"/>
              </a:rPr>
              <a:t>WaM-DaM</a:t>
            </a:r>
            <a:r>
              <a:rPr lang="en-US" sz="2800" dirty="0" smtClean="0">
                <a:latin typeface="Arial" panose="020B0604020202020204" pitchFamily="34" charset="0"/>
                <a:cs typeface="Arial" panose="020B0604020202020204" pitchFamily="34" charset="0"/>
              </a:rPr>
              <a:t>: persistent data model to organize and discover water management data  </a:t>
            </a:r>
          </a:p>
          <a:p>
            <a:pPr>
              <a:buFont typeface="Wingdings" panose="05000000000000000000" pitchFamily="2" charset="2"/>
              <a:buChar char="ü"/>
            </a:pPr>
            <a:endParaRPr lang="en-US" sz="100" dirty="0" smtClean="0">
              <a:latin typeface="Arial" panose="020B0604020202020204" pitchFamily="34" charset="0"/>
              <a:cs typeface="Arial" panose="020B0604020202020204" pitchFamily="34" charset="0"/>
            </a:endParaRPr>
          </a:p>
          <a:p>
            <a:pPr>
              <a:buFont typeface="Wingdings" panose="05000000000000000000" pitchFamily="2" charset="2"/>
              <a:buChar char="ü"/>
            </a:pPr>
            <a:r>
              <a:rPr lang="en-US" sz="2800" dirty="0" smtClean="0">
                <a:solidFill>
                  <a:srgbClr val="0070C0"/>
                </a:solidFill>
                <a:latin typeface="Arial" panose="020B0604020202020204" pitchFamily="34" charset="0"/>
                <a:cs typeface="Arial" panose="020B0604020202020204" pitchFamily="34" charset="0"/>
              </a:rPr>
              <a:t>Workflows</a:t>
            </a:r>
            <a:r>
              <a:rPr lang="en-US" sz="2800" dirty="0" smtClean="0">
                <a:latin typeface="Arial" panose="020B0604020202020204" pitchFamily="34" charset="0"/>
                <a:cs typeface="Arial" panose="020B0604020202020204" pitchFamily="34" charset="0"/>
              </a:rPr>
              <a:t> to automate serving water management data to models</a:t>
            </a:r>
          </a:p>
          <a:p>
            <a:pPr>
              <a:buFont typeface="Wingdings" panose="05000000000000000000" pitchFamily="2" charset="2"/>
              <a:buChar char="ü"/>
            </a:pPr>
            <a:endParaRPr lang="en-US" sz="100" dirty="0" smtClean="0">
              <a:latin typeface="Arial" panose="020B0604020202020204" pitchFamily="34" charset="0"/>
              <a:cs typeface="Arial" panose="020B0604020202020204" pitchFamily="34" charset="0"/>
            </a:endParaRPr>
          </a:p>
          <a:p>
            <a:pPr>
              <a:buFont typeface="Wingdings" panose="05000000000000000000" pitchFamily="2" charset="2"/>
              <a:buChar char="ü"/>
            </a:pPr>
            <a:r>
              <a:rPr lang="en-US" sz="2800" dirty="0" smtClean="0">
                <a:latin typeface="Arial" panose="020B0604020202020204" pitchFamily="34" charset="0"/>
                <a:cs typeface="Arial" panose="020B0604020202020204" pitchFamily="34" charset="0"/>
              </a:rPr>
              <a:t>A method to identify </a:t>
            </a:r>
            <a:r>
              <a:rPr lang="en-US" sz="2800" dirty="0" smtClean="0">
                <a:solidFill>
                  <a:srgbClr val="00B050"/>
                </a:solidFill>
                <a:latin typeface="Arial" panose="020B0604020202020204" pitchFamily="34" charset="0"/>
                <a:cs typeface="Arial" panose="020B0604020202020204" pitchFamily="34" charset="0"/>
              </a:rPr>
              <a:t>water and energy conservation strategies</a:t>
            </a:r>
            <a:r>
              <a:rPr lang="en-US" sz="2800" dirty="0" smtClean="0">
                <a:latin typeface="Arial" panose="020B0604020202020204" pitchFamily="34" charset="0"/>
                <a:cs typeface="Arial" panose="020B0604020202020204" pitchFamily="34" charset="0"/>
              </a:rPr>
              <a:t> using parallel computing </a:t>
            </a:r>
          </a:p>
          <a:p>
            <a:endParaRPr lang="en-US" sz="1800" dirty="0" smtClean="0">
              <a:latin typeface="Arial" panose="020B0604020202020204" pitchFamily="34" charset="0"/>
              <a:cs typeface="Arial" panose="020B0604020202020204" pitchFamily="34" charset="0"/>
            </a:endParaRPr>
          </a:p>
          <a:p>
            <a:r>
              <a:rPr lang="en-US" sz="2800" dirty="0" smtClean="0">
                <a:solidFill>
                  <a:srgbClr val="7030A0"/>
                </a:solidFill>
                <a:latin typeface="Arial" panose="020B0604020202020204" pitchFamily="34" charset="0"/>
                <a:cs typeface="Arial" panose="020B0604020202020204" pitchFamily="34" charset="0"/>
              </a:rPr>
              <a:t>Plan to complete proposed work by Fall 2016. </a:t>
            </a:r>
            <a:endParaRPr lang="en-US" sz="2800" dirty="0">
              <a:solidFill>
                <a:srgbClr val="7030A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2161536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altLang="en-US" sz="4000" b="1" dirty="0">
                <a:latin typeface="Arial" panose="020B0604020202020204" pitchFamily="34" charset="0"/>
                <a:cs typeface="Arial" panose="020B0604020202020204" pitchFamily="34" charset="0"/>
              </a:rPr>
              <a:t>Acknowledgements </a:t>
            </a:r>
            <a:endParaRPr lang="en-US" sz="4000" dirty="0"/>
          </a:p>
        </p:txBody>
      </p:sp>
      <p:sp>
        <p:nvSpPr>
          <p:cNvPr id="3" name="Content Placeholder 2"/>
          <p:cNvSpPr>
            <a:spLocks noGrp="1"/>
          </p:cNvSpPr>
          <p:nvPr>
            <p:ph idx="1"/>
          </p:nvPr>
        </p:nvSpPr>
        <p:spPr>
          <a:xfrm>
            <a:off x="625459" y="1762466"/>
            <a:ext cx="7886700" cy="4351338"/>
          </a:xfrm>
        </p:spPr>
        <p:txBody>
          <a:bodyPr>
            <a:normAutofit/>
          </a:bodyPr>
          <a:lstStyle/>
          <a:p>
            <a:r>
              <a:rPr lang="en-US" sz="2000" dirty="0" smtClean="0">
                <a:latin typeface="Arial" panose="020B0604020202020204" pitchFamily="34" charset="0"/>
                <a:cs typeface="Arial" panose="020B0604020202020204" pitchFamily="34" charset="0"/>
              </a:rPr>
              <a:t>Committee members: David Rosenberg, David </a:t>
            </a:r>
            <a:r>
              <a:rPr lang="en-US" sz="2000" dirty="0" err="1" smtClean="0">
                <a:latin typeface="Arial" panose="020B0604020202020204" pitchFamily="34" charset="0"/>
                <a:cs typeface="Arial" panose="020B0604020202020204" pitchFamily="34" charset="0"/>
              </a:rPr>
              <a:t>Tarboton</a:t>
            </a:r>
            <a:r>
              <a:rPr lang="en-US" sz="2000" dirty="0" smtClean="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Jeff </a:t>
            </a:r>
            <a:r>
              <a:rPr lang="en-US" sz="2000" dirty="0" err="1" smtClean="0">
                <a:latin typeface="Arial" panose="020B0604020202020204" pitchFamily="34" charset="0"/>
                <a:cs typeface="Arial" panose="020B0604020202020204" pitchFamily="34" charset="0"/>
              </a:rPr>
              <a:t>Horsburgh</a:t>
            </a:r>
            <a:r>
              <a:rPr lang="en-US" sz="2000" dirty="0" smtClean="0">
                <a:latin typeface="Arial" panose="020B0604020202020204" pitchFamily="34" charset="0"/>
                <a:cs typeface="Arial" panose="020B0604020202020204" pitchFamily="34" charset="0"/>
              </a:rPr>
              <a:t>, Steve </a:t>
            </a:r>
            <a:r>
              <a:rPr lang="en-US" sz="2000" dirty="0" err="1" smtClean="0">
                <a:latin typeface="Arial" panose="020B0604020202020204" pitchFamily="34" charset="0"/>
                <a:cs typeface="Arial" panose="020B0604020202020204" pitchFamily="34" charset="0"/>
              </a:rPr>
              <a:t>Burian</a:t>
            </a:r>
            <a:r>
              <a:rPr lang="en-US" sz="2000" dirty="0" smtClean="0">
                <a:latin typeface="Arial" panose="020B0604020202020204" pitchFamily="34" charset="0"/>
                <a:cs typeface="Arial" panose="020B0604020202020204" pitchFamily="34" charset="0"/>
              </a:rPr>
              <a:t>, and Sarah Null </a:t>
            </a:r>
          </a:p>
          <a:p>
            <a:r>
              <a:rPr lang="en-US" sz="2000" dirty="0" err="1" smtClean="0">
                <a:latin typeface="Arial" panose="020B0604020202020204" pitchFamily="34" charset="0"/>
                <a:cs typeface="Arial" panose="020B0604020202020204" pitchFamily="34" charset="0"/>
              </a:rPr>
              <a:t>Pabitra</a:t>
            </a:r>
            <a:r>
              <a:rPr lang="en-US" sz="2000" dirty="0">
                <a:latin typeface="Arial" panose="020B0604020202020204" pitchFamily="34" charset="0"/>
                <a:cs typeface="Arial" panose="020B0604020202020204" pitchFamily="34" charset="0"/>
              </a:rPr>
              <a:t> </a:t>
            </a:r>
            <a:r>
              <a:rPr lang="en-US" sz="2000" dirty="0" smtClean="0">
                <a:latin typeface="Arial" panose="020B0604020202020204" pitchFamily="34" charset="0"/>
                <a:cs typeface="Arial" panose="020B0604020202020204" pitchFamily="34" charset="0"/>
              </a:rPr>
              <a:t>Dash</a:t>
            </a:r>
            <a:endParaRPr lang="en-US" sz="2000" dirty="0">
              <a:latin typeface="Arial" panose="020B0604020202020204" pitchFamily="34" charset="0"/>
              <a:cs typeface="Arial" panose="020B0604020202020204" pitchFamily="34" charset="0"/>
            </a:endParaRPr>
          </a:p>
          <a:p>
            <a:r>
              <a:rPr lang="en-US" sz="2000" dirty="0" smtClean="0">
                <a:latin typeface="Arial" panose="020B0604020202020204" pitchFamily="34" charset="0"/>
                <a:cs typeface="Arial" panose="020B0604020202020204" pitchFamily="34" charset="0"/>
              </a:rPr>
              <a:t>Steve </a:t>
            </a:r>
            <a:r>
              <a:rPr lang="en-US" sz="2000" dirty="0">
                <a:latin typeface="Arial" panose="020B0604020202020204" pitchFamily="34" charset="0"/>
                <a:cs typeface="Arial" panose="020B0604020202020204" pitchFamily="34" charset="0"/>
              </a:rPr>
              <a:t>Knox: University of Manchester </a:t>
            </a:r>
          </a:p>
          <a:p>
            <a:r>
              <a:rPr lang="en-US" sz="2000" dirty="0">
                <a:latin typeface="Arial" panose="020B0604020202020204" pitchFamily="34" charset="0"/>
                <a:cs typeface="Arial" panose="020B0604020202020204" pitchFamily="34" charset="0"/>
              </a:rPr>
              <a:t>Josue Medellin-</a:t>
            </a:r>
            <a:r>
              <a:rPr lang="en-US" sz="2000" dirty="0" err="1">
                <a:latin typeface="Arial" panose="020B0604020202020204" pitchFamily="34" charset="0"/>
                <a:cs typeface="Arial" panose="020B0604020202020204" pitchFamily="34" charset="0"/>
              </a:rPr>
              <a:t>Azuara</a:t>
            </a:r>
            <a:r>
              <a:rPr lang="en-US" sz="2000" dirty="0">
                <a:latin typeface="Arial" panose="020B0604020202020204" pitchFamily="34" charset="0"/>
                <a:cs typeface="Arial" panose="020B0604020202020204" pitchFamily="34" charset="0"/>
              </a:rPr>
              <a:t> and Quinn Hart: University of California, Davis </a:t>
            </a:r>
          </a:p>
          <a:p>
            <a:r>
              <a:rPr lang="en-US" sz="2000" dirty="0" smtClean="0">
                <a:latin typeface="Arial" panose="020B0604020202020204" pitchFamily="34" charset="0"/>
                <a:cs typeface="Arial" panose="020B0604020202020204" pitchFamily="34" charset="0"/>
              </a:rPr>
              <a:t>Stephanie </a:t>
            </a:r>
            <a:r>
              <a:rPr lang="en-US" sz="2000" dirty="0" err="1" smtClean="0">
                <a:latin typeface="Arial" panose="020B0604020202020204" pitchFamily="34" charset="0"/>
                <a:cs typeface="Arial" panose="020B0604020202020204" pitchFamily="34" charset="0"/>
              </a:rPr>
              <a:t>Duer</a:t>
            </a:r>
            <a:r>
              <a:rPr lang="en-US" sz="2000" dirty="0">
                <a:latin typeface="Arial" panose="020B0604020202020204" pitchFamily="34" charset="0"/>
                <a:cs typeface="Arial" panose="020B0604020202020204" pitchFamily="34" charset="0"/>
              </a:rPr>
              <a:t> </a:t>
            </a:r>
            <a:r>
              <a:rPr lang="en-US" sz="2000" dirty="0" smtClean="0">
                <a:latin typeface="Arial" panose="020B0604020202020204" pitchFamily="34" charset="0"/>
                <a:cs typeface="Arial" panose="020B0604020202020204" pitchFamily="34" charset="0"/>
              </a:rPr>
              <a:t>Water Conservation Manager, Salt Lake City, Department of Public Utilities</a:t>
            </a:r>
          </a:p>
          <a:p>
            <a:r>
              <a:rPr lang="en-US" sz="2000" dirty="0" smtClean="0">
                <a:latin typeface="Arial" panose="020B0604020202020204" pitchFamily="34" charset="0"/>
                <a:cs typeface="Arial" panose="020B0604020202020204" pitchFamily="34" charset="0"/>
              </a:rPr>
              <a:t>Kelly Kopp: </a:t>
            </a:r>
            <a:r>
              <a:rPr lang="en-US" sz="2000" dirty="0" err="1" smtClean="0">
                <a:latin typeface="Arial" panose="020B0604020202020204" pitchFamily="34" charset="0"/>
                <a:cs typeface="Arial" panose="020B0604020202020204" pitchFamily="34" charset="0"/>
              </a:rPr>
              <a:t>WaterChecks</a:t>
            </a:r>
            <a:r>
              <a:rPr lang="en-US" sz="2000" dirty="0" smtClean="0">
                <a:latin typeface="Arial" panose="020B0604020202020204" pitchFamily="34" charset="0"/>
                <a:cs typeface="Arial" panose="020B0604020202020204" pitchFamily="34" charset="0"/>
              </a:rPr>
              <a:t> Program </a:t>
            </a:r>
          </a:p>
          <a:p>
            <a:r>
              <a:rPr lang="en-US" sz="2000" dirty="0" smtClean="0">
                <a:latin typeface="Arial" panose="020B0604020202020204" pitchFamily="34" charset="0"/>
                <a:cs typeface="Arial" panose="020B0604020202020204" pitchFamily="34" charset="0"/>
              </a:rPr>
              <a:t>Steve </a:t>
            </a:r>
            <a:r>
              <a:rPr lang="en-US" sz="2000" dirty="0" err="1" smtClean="0">
                <a:latin typeface="Arial" panose="020B0604020202020204" pitchFamily="34" charset="0"/>
                <a:cs typeface="Arial" panose="020B0604020202020204" pitchFamily="34" charset="0"/>
              </a:rPr>
              <a:t>Burian</a:t>
            </a:r>
            <a:r>
              <a:rPr lang="en-US" sz="2000" dirty="0">
                <a:latin typeface="Arial" panose="020B0604020202020204" pitchFamily="34" charset="0"/>
                <a:cs typeface="Arial" panose="020B0604020202020204" pitchFamily="34" charset="0"/>
              </a:rPr>
              <a:t> </a:t>
            </a:r>
            <a:r>
              <a:rPr lang="en-US" sz="2000" dirty="0" smtClean="0">
                <a:latin typeface="Arial" panose="020B0604020202020204" pitchFamily="34" charset="0"/>
                <a:cs typeface="Arial" panose="020B0604020202020204" pitchFamily="34" charset="0"/>
              </a:rPr>
              <a:t>and Urban Water Research Group </a:t>
            </a:r>
          </a:p>
          <a:p>
            <a:endParaRPr lang="en-US" sz="2000" dirty="0">
              <a:latin typeface="Arial" panose="020B0604020202020204" pitchFamily="34" charset="0"/>
              <a:cs typeface="Arial" panose="020B0604020202020204" pitchFamily="34" charset="0"/>
            </a:endParaRPr>
          </a:p>
        </p:txBody>
      </p:sp>
      <p:pic>
        <p:nvPicPr>
          <p:cNvPr id="4" name="Picture 2" descr="http://profile.ak.fbcdn.net/hprofile-ak-ash4/188194_115598698506895_1050324452_n.jp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432222" y="5503880"/>
            <a:ext cx="1101708" cy="11017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descr="uwrllogo"/>
          <p:cNvPicPr>
            <a:picLocks noChangeAspect="1" noChangeArrowheads="1"/>
          </p:cNvPicPr>
          <p:nvPr/>
        </p:nvPicPr>
        <p:blipFill>
          <a:blip r:embed="rId4" cstate="print">
            <a:extLst>
              <a:ext uri="{BEBA8EAE-BF5A-486C-A8C5-ECC9F3942E4B}">
                <a14:imgProps xmlns:a14="http://schemas.microsoft.com/office/drawing/2010/main">
                  <a14:imgLayer r:embed="rId5">
                    <a14:imgEffect>
                      <a14:saturation sat="400000"/>
                    </a14:imgEffect>
                  </a14:imgLayer>
                </a14:imgProps>
              </a:ext>
            </a:extLst>
          </a:blip>
          <a:srcRect/>
          <a:stretch>
            <a:fillRect/>
          </a:stretch>
        </p:blipFill>
        <p:spPr bwMode="auto">
          <a:xfrm>
            <a:off x="4073465" y="5503880"/>
            <a:ext cx="1381546" cy="997439"/>
          </a:xfrm>
          <a:prstGeom prst="rect">
            <a:avLst/>
          </a:prstGeom>
          <a:noFill/>
          <a:ln>
            <a:noFill/>
          </a:ln>
        </p:spPr>
      </p:pic>
      <p:pic>
        <p:nvPicPr>
          <p:cNvPr id="8" name="Picture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251473" y="5400437"/>
            <a:ext cx="1146391" cy="1153017"/>
          </a:xfrm>
          <a:prstGeom prst="rect">
            <a:avLst/>
          </a:prstGeom>
        </p:spPr>
      </p:pic>
    </p:spTree>
    <p:extLst>
      <p:ext uri="{BB962C8B-B14F-4D97-AF65-F5344CB8AC3E}">
        <p14:creationId xmlns:p14="http://schemas.microsoft.com/office/powerpoint/2010/main" val="14073331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752600"/>
            <a:ext cx="8229600" cy="3162300"/>
          </a:xfrm>
          <a:prstGeom prst="rect">
            <a:avLst/>
          </a:prstGeom>
        </p:spPr>
        <p:txBody>
          <a:bodyPr/>
          <a:lstStyle/>
          <a:p>
            <a:pPr marL="0" indent="0" algn="ctr">
              <a:buNone/>
            </a:pPr>
            <a:endParaRPr lang="en-US" dirty="0">
              <a:latin typeface="Arial" panose="020B0604020202020204" pitchFamily="34" charset="0"/>
              <a:cs typeface="Arial" panose="020B0604020202020204" pitchFamily="34" charset="0"/>
            </a:endParaRPr>
          </a:p>
          <a:p>
            <a:pPr marL="0" indent="0" algn="ctr">
              <a:buNone/>
            </a:pPr>
            <a:r>
              <a:rPr lang="en-US" sz="4800" dirty="0" smtClean="0">
                <a:latin typeface="Arial" panose="020B0604020202020204" pitchFamily="34" charset="0"/>
                <a:cs typeface="Arial" panose="020B0604020202020204" pitchFamily="34" charset="0"/>
              </a:rPr>
              <a:t>Thank you for your attention!</a:t>
            </a:r>
          </a:p>
          <a:p>
            <a:pPr marL="0" indent="0" algn="ctr">
              <a:buNone/>
            </a:pPr>
            <a:endParaRPr lang="en-US" sz="4800" dirty="0" smtClean="0">
              <a:latin typeface="Arial" panose="020B0604020202020204" pitchFamily="34" charset="0"/>
              <a:cs typeface="Arial" panose="020B0604020202020204" pitchFamily="34" charset="0"/>
            </a:endParaRPr>
          </a:p>
          <a:p>
            <a:pPr marL="0" indent="0" algn="ctr">
              <a:buNone/>
            </a:pPr>
            <a:r>
              <a:rPr lang="en-US" sz="4800" dirty="0" smtClean="0">
                <a:latin typeface="Arial" panose="020B0604020202020204" pitchFamily="34" charset="0"/>
                <a:cs typeface="Arial" panose="020B0604020202020204" pitchFamily="34" charset="0"/>
              </a:rPr>
              <a:t>Questions? </a:t>
            </a:r>
            <a:endParaRPr lang="en-US" sz="48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2"/>
          </p:nvPr>
        </p:nvSpPr>
        <p:spPr/>
        <p:txBody>
          <a:bodyPr/>
          <a:lstStyle/>
          <a:p>
            <a:fld id="{B6F15528-21DE-4FAA-801E-634DDDAF4B2B}" type="slidenum">
              <a:rPr lang="en-US" smtClean="0">
                <a:latin typeface="Arial" panose="020B0604020202020204" pitchFamily="34" charset="0"/>
                <a:cs typeface="Arial" panose="020B0604020202020204" pitchFamily="34" charset="0"/>
              </a:rPr>
              <a:pPr/>
              <a:t>35</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8120155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52400"/>
            <a:ext cx="8686800" cy="1325563"/>
          </a:xfrm>
        </p:spPr>
        <p:txBody>
          <a:bodyPr>
            <a:normAutofit fontScale="90000"/>
          </a:bodyPr>
          <a:lstStyle/>
          <a:p>
            <a:pPr algn="ctr">
              <a:lnSpc>
                <a:spcPct val="150000"/>
              </a:lnSpc>
              <a:spcAft>
                <a:spcPts val="1200"/>
              </a:spcAft>
            </a:pPr>
            <a:r>
              <a:rPr lang="en-US" sz="3000" dirty="0" smtClean="0">
                <a:latin typeface="Arial" panose="020B0604020202020204" pitchFamily="34" charset="0"/>
                <a:cs typeface="Arial" panose="020B0604020202020204" pitchFamily="34" charset="0"/>
              </a:rPr>
              <a:t>Heterogeneous </a:t>
            </a:r>
            <a:r>
              <a:rPr lang="en-US" sz="3000" dirty="0" smtClean="0">
                <a:solidFill>
                  <a:srgbClr val="0070C0"/>
                </a:solidFill>
                <a:latin typeface="Arial" panose="020B0604020202020204" pitchFamily="34" charset="0"/>
                <a:cs typeface="Arial" panose="020B0604020202020204" pitchFamily="34" charset="0"/>
              </a:rPr>
              <a:t>water</a:t>
            </a:r>
            <a:r>
              <a:rPr lang="en-US" sz="3000" dirty="0" smtClean="0">
                <a:latin typeface="Arial" panose="020B0604020202020204" pitchFamily="34" charset="0"/>
                <a:cs typeface="Arial" panose="020B0604020202020204" pitchFamily="34" charset="0"/>
              </a:rPr>
              <a:t> </a:t>
            </a:r>
            <a:r>
              <a:rPr lang="en-US" sz="3000" dirty="0">
                <a:latin typeface="Arial" panose="020B0604020202020204" pitchFamily="34" charset="0"/>
                <a:cs typeface="Arial" panose="020B0604020202020204" pitchFamily="34" charset="0"/>
              </a:rPr>
              <a:t>and </a:t>
            </a:r>
            <a:r>
              <a:rPr lang="en-US" sz="3000" dirty="0" smtClean="0">
                <a:solidFill>
                  <a:srgbClr val="FF0000"/>
                </a:solidFill>
                <a:latin typeface="Arial" panose="020B0604020202020204" pitchFamily="34" charset="0"/>
                <a:cs typeface="Arial" panose="020B0604020202020204" pitchFamily="34" charset="0"/>
              </a:rPr>
              <a:t>energy</a:t>
            </a:r>
            <a:r>
              <a:rPr lang="en-US" sz="3000" dirty="0">
                <a:latin typeface="Arial" panose="020B0604020202020204" pitchFamily="34" charset="0"/>
                <a:cs typeface="Arial" panose="020B0604020202020204" pitchFamily="34" charset="0"/>
              </a:rPr>
              <a:t> </a:t>
            </a:r>
            <a:r>
              <a:rPr lang="en-US" sz="3000" dirty="0" smtClean="0">
                <a:latin typeface="Arial" panose="020B0604020202020204" pitchFamily="34" charset="0"/>
                <a:cs typeface="Arial" panose="020B0604020202020204" pitchFamily="34" charset="0"/>
              </a:rPr>
              <a:t>and uses</a:t>
            </a:r>
            <a:br>
              <a:rPr lang="en-US" sz="3000" dirty="0" smtClean="0">
                <a:latin typeface="Arial" panose="020B0604020202020204" pitchFamily="34" charset="0"/>
                <a:cs typeface="Arial" panose="020B0604020202020204" pitchFamily="34" charset="0"/>
              </a:rPr>
            </a:br>
            <a:r>
              <a:rPr lang="en-US" altLang="en-US" sz="2400" dirty="0">
                <a:latin typeface="Arial" panose="020B0604020202020204" pitchFamily="34" charset="0"/>
              </a:rPr>
              <a:t>(largest 12% of users use 21% and 24% of water and energy</a:t>
            </a:r>
            <a:r>
              <a:rPr lang="en-US" altLang="en-US" sz="2400" dirty="0" smtClean="0">
                <a:latin typeface="Arial" panose="020B0604020202020204" pitchFamily="34" charset="0"/>
              </a:rPr>
              <a:t>)</a:t>
            </a:r>
            <a:endParaRPr lang="en-US" sz="24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2"/>
          </p:nvPr>
        </p:nvSpPr>
        <p:spPr/>
        <p:txBody>
          <a:bodyPr/>
          <a:lstStyle/>
          <a:p>
            <a:pPr>
              <a:defRPr/>
            </a:pPr>
            <a:fld id="{84DD5387-8609-45DA-835F-7DD7D773176E}" type="slidenum">
              <a:rPr lang="en-US" altLang="en-US" smtClean="0"/>
              <a:pPr>
                <a:defRPr/>
              </a:pPr>
              <a:t>36</a:t>
            </a:fld>
            <a:endParaRPr lang="en-US" altLang="en-US"/>
          </a:p>
        </p:txBody>
      </p:sp>
      <p:pic>
        <p:nvPicPr>
          <p:cNvPr id="5" name="Picture 6" descr="C:\AdelAbdallah\Model_files\Model_Na\Overallbmp.bmp"/>
          <p:cNvPicPr>
            <a:picLocks noChangeAspect="1" noChangeArrowheads="1"/>
          </p:cNvPicPr>
          <p:nvPr/>
        </p:nvPicPr>
        <p:blipFill>
          <a:blip r:embed="rId3">
            <a:extLst>
              <a:ext uri="{28A0092B-C50C-407E-A947-70E740481C1C}">
                <a14:useLocalDpi xmlns:a14="http://schemas.microsoft.com/office/drawing/2010/main" val="0"/>
              </a:ext>
            </a:extLst>
          </a:blip>
          <a:srcRect l="1263" t="3157" r="4013"/>
          <a:stretch>
            <a:fillRect/>
          </a:stretch>
        </p:blipFill>
        <p:spPr bwMode="auto">
          <a:xfrm>
            <a:off x="864171" y="1676401"/>
            <a:ext cx="7263259" cy="5045076"/>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3" name="Oval 2"/>
          <p:cNvSpPr/>
          <p:nvPr/>
        </p:nvSpPr>
        <p:spPr>
          <a:xfrm>
            <a:off x="3200400" y="5486400"/>
            <a:ext cx="152400" cy="152400"/>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3234086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4000" b="1" dirty="0" smtClean="0">
                <a:latin typeface="Arial" pitchFamily="34" charset="0"/>
                <a:cs typeface="Arial" pitchFamily="34" charset="0"/>
              </a:rPr>
              <a:t>Scope: Systems Modeling </a:t>
            </a:r>
            <a:endParaRPr lang="en-US" sz="4000" b="1" dirty="0">
              <a:latin typeface="Arial" pitchFamily="34" charset="0"/>
              <a:cs typeface="Arial" pitchFamily="34" charset="0"/>
            </a:endParaRPr>
          </a:p>
        </p:txBody>
      </p:sp>
      <p:sp>
        <p:nvSpPr>
          <p:cNvPr id="3" name="Slide Number Placeholder 2"/>
          <p:cNvSpPr>
            <a:spLocks noGrp="1"/>
          </p:cNvSpPr>
          <p:nvPr>
            <p:ph type="sldNum" sz="quarter" idx="12"/>
          </p:nvPr>
        </p:nvSpPr>
        <p:spPr/>
        <p:txBody>
          <a:bodyPr/>
          <a:lstStyle/>
          <a:p>
            <a:fld id="{B6F15528-21DE-4FAA-801E-634DDDAF4B2B}" type="slidenum">
              <a:rPr lang="en-US" smtClean="0"/>
              <a:pPr/>
              <a:t>4</a:t>
            </a:fld>
            <a:endParaRPr lang="en-US" dirty="0"/>
          </a:p>
        </p:txBody>
      </p:sp>
      <p:pic>
        <p:nvPicPr>
          <p:cNvPr id="7" name="Picture 6" descr="ExampleNetworksFinal.jpg"/>
          <p:cNvPicPr/>
          <p:nvPr/>
        </p:nvPicPr>
        <p:blipFill>
          <a:blip r:embed="rId3">
            <a:extLst>
              <a:ext uri="{28A0092B-C50C-407E-A947-70E740481C1C}">
                <a14:useLocalDpi xmlns:a14="http://schemas.microsoft.com/office/drawing/2010/main" val="0"/>
              </a:ext>
            </a:extLst>
          </a:blip>
          <a:srcRect/>
          <a:stretch>
            <a:fillRect/>
          </a:stretch>
        </p:blipFill>
        <p:spPr bwMode="auto">
          <a:xfrm>
            <a:off x="1066800" y="1676400"/>
            <a:ext cx="6908800" cy="4267200"/>
          </a:xfrm>
          <a:prstGeom prst="rect">
            <a:avLst/>
          </a:prstGeom>
          <a:noFill/>
          <a:ln>
            <a:noFill/>
          </a:ln>
        </p:spPr>
      </p:pic>
    </p:spTree>
    <p:extLst>
      <p:ext uri="{BB962C8B-B14F-4D97-AF65-F5344CB8AC3E}">
        <p14:creationId xmlns:p14="http://schemas.microsoft.com/office/powerpoint/2010/main" val="135737656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4050" y="0"/>
            <a:ext cx="7886700" cy="1325563"/>
          </a:xfrm>
        </p:spPr>
        <p:txBody>
          <a:bodyPr>
            <a:normAutofit/>
          </a:bodyPr>
          <a:lstStyle/>
          <a:p>
            <a:pPr algn="ctr"/>
            <a:r>
              <a:rPr lang="en-US" sz="4000" b="1" dirty="0" smtClean="0">
                <a:latin typeface="Arial" pitchFamily="34" charset="0"/>
                <a:cs typeface="Arial" pitchFamily="34" charset="0"/>
              </a:rPr>
              <a:t>Outline</a:t>
            </a:r>
            <a:endParaRPr lang="en-US" b="1" dirty="0">
              <a:latin typeface="Arial" pitchFamily="34" charset="0"/>
              <a:cs typeface="Arial" pitchFamily="34" charset="0"/>
            </a:endParaRPr>
          </a:p>
        </p:txBody>
      </p:sp>
      <p:sp>
        <p:nvSpPr>
          <p:cNvPr id="3" name="Content Placeholder 2"/>
          <p:cNvSpPr>
            <a:spLocks noGrp="1"/>
          </p:cNvSpPr>
          <p:nvPr>
            <p:ph idx="1"/>
          </p:nvPr>
        </p:nvSpPr>
        <p:spPr>
          <a:xfrm>
            <a:off x="654050" y="1524000"/>
            <a:ext cx="7886700" cy="4572000"/>
          </a:xfrm>
        </p:spPr>
        <p:txBody>
          <a:bodyPr>
            <a:noAutofit/>
          </a:bodyPr>
          <a:lstStyle/>
          <a:p>
            <a:pPr marL="0" indent="0">
              <a:buNone/>
            </a:pPr>
            <a:r>
              <a:rPr lang="en-US" sz="2400" b="1" dirty="0" smtClean="0">
                <a:latin typeface="Arial" panose="020B0604020202020204" pitchFamily="34" charset="0"/>
                <a:cs typeface="Arial" panose="020B0604020202020204" pitchFamily="34" charset="0"/>
              </a:rPr>
              <a:t>Paper One: </a:t>
            </a:r>
            <a:r>
              <a:rPr lang="en-US" sz="2400" dirty="0">
                <a:latin typeface="Arial" panose="020B0604020202020204" pitchFamily="34" charset="0"/>
                <a:cs typeface="Arial" panose="020B0604020202020204" pitchFamily="34" charset="0"/>
              </a:rPr>
              <a:t>A General Relational Model to Organize and Discover Water Management Data to Facilitate </a:t>
            </a:r>
            <a:r>
              <a:rPr lang="en-US" sz="2400" dirty="0" smtClean="0">
                <a:latin typeface="Arial" panose="020B0604020202020204" pitchFamily="34" charset="0"/>
                <a:cs typeface="Arial" panose="020B0604020202020204" pitchFamily="34" charset="0"/>
              </a:rPr>
              <a:t>Modeling</a:t>
            </a:r>
          </a:p>
          <a:p>
            <a:pPr marL="0" indent="0">
              <a:buNone/>
            </a:pPr>
            <a:endParaRPr lang="en-US" sz="2400" b="1" dirty="0" smtClean="0">
              <a:latin typeface="Arial" panose="020B0604020202020204" pitchFamily="34" charset="0"/>
              <a:cs typeface="Arial" panose="020B0604020202020204" pitchFamily="34" charset="0"/>
            </a:endParaRPr>
          </a:p>
          <a:p>
            <a:pPr marL="0" indent="0">
              <a:buNone/>
            </a:pPr>
            <a:r>
              <a:rPr lang="en-US" sz="2400" b="1" dirty="0" smtClean="0">
                <a:latin typeface="Arial" panose="020B0604020202020204" pitchFamily="34" charset="0"/>
                <a:cs typeface="Arial" panose="020B0604020202020204" pitchFamily="34" charset="0"/>
              </a:rPr>
              <a:t>Paper Two: </a:t>
            </a:r>
            <a:r>
              <a:rPr lang="en-US" sz="2400" dirty="0">
                <a:latin typeface="Arial" panose="020B0604020202020204" pitchFamily="34" charset="0"/>
                <a:cs typeface="Arial" panose="020B0604020202020204" pitchFamily="34" charset="0"/>
              </a:rPr>
              <a:t>Workflows Method to Automate Serving Water Management Data to </a:t>
            </a:r>
            <a:r>
              <a:rPr lang="en-US" sz="2400" dirty="0" smtClean="0">
                <a:latin typeface="Arial" panose="020B0604020202020204" pitchFamily="34" charset="0"/>
                <a:cs typeface="Arial" panose="020B0604020202020204" pitchFamily="34" charset="0"/>
              </a:rPr>
              <a:t>Models</a:t>
            </a:r>
          </a:p>
          <a:p>
            <a:pPr marL="0" indent="0">
              <a:buNone/>
            </a:pPr>
            <a:endParaRPr lang="en-US" sz="2400" b="1" dirty="0" smtClean="0">
              <a:latin typeface="Arial" panose="020B0604020202020204" pitchFamily="34" charset="0"/>
              <a:cs typeface="Arial" panose="020B0604020202020204" pitchFamily="34" charset="0"/>
            </a:endParaRPr>
          </a:p>
          <a:p>
            <a:pPr marL="0" indent="0">
              <a:buNone/>
            </a:pPr>
            <a:r>
              <a:rPr lang="en-US" sz="2400" b="1" dirty="0" smtClean="0">
                <a:latin typeface="Arial" panose="020B0604020202020204" pitchFamily="34" charset="0"/>
                <a:cs typeface="Arial" panose="020B0604020202020204" pitchFamily="34" charset="0"/>
              </a:rPr>
              <a:t>Paper Three: </a:t>
            </a:r>
            <a:r>
              <a:rPr lang="en-US" sz="2400" dirty="0">
                <a:latin typeface="Arial" panose="020B0604020202020204" pitchFamily="34" charset="0"/>
                <a:cs typeface="Arial" panose="020B0604020202020204" pitchFamily="34" charset="0"/>
              </a:rPr>
              <a:t>A Method to Identify Targeted and Synergistic Residential Citywide Water and Energy Conservation Strategies Using Parallel </a:t>
            </a:r>
            <a:r>
              <a:rPr lang="en-US" sz="2400" dirty="0" smtClean="0">
                <a:latin typeface="Arial" panose="020B0604020202020204" pitchFamily="34" charset="0"/>
                <a:cs typeface="Arial" panose="020B0604020202020204" pitchFamily="34" charset="0"/>
              </a:rPr>
              <a:t>Computing</a:t>
            </a:r>
          </a:p>
          <a:p>
            <a:pPr marL="0" indent="0">
              <a:buNone/>
            </a:pPr>
            <a:endParaRPr lang="en-US" sz="2400" b="1" dirty="0" smtClean="0">
              <a:latin typeface="Arial" panose="020B0604020202020204" pitchFamily="34" charset="0"/>
              <a:cs typeface="Arial" panose="020B0604020202020204" pitchFamily="34" charset="0"/>
            </a:endParaRPr>
          </a:p>
          <a:p>
            <a:pPr marL="0" indent="0">
              <a:buNone/>
            </a:pPr>
            <a:r>
              <a:rPr lang="en-US" sz="2400" b="1" dirty="0" smtClean="0">
                <a:latin typeface="Arial" panose="020B0604020202020204" pitchFamily="34" charset="0"/>
                <a:cs typeface="Arial" panose="020B0604020202020204" pitchFamily="34" charset="0"/>
              </a:rPr>
              <a:t>Tentative Plan to Finish </a:t>
            </a:r>
            <a:endParaRPr lang="en-US" sz="2400" b="1" dirty="0">
              <a:latin typeface="Arial" panose="020B0604020202020204" pitchFamily="34" charset="0"/>
              <a:cs typeface="Arial" panose="020B0604020202020204" pitchFamily="34" charset="0"/>
            </a:endParaRPr>
          </a:p>
          <a:p>
            <a:pPr marL="514350" indent="-514350">
              <a:buFont typeface="+mj-lt"/>
              <a:buAutoNum type="arabicPeriod"/>
            </a:pPr>
            <a:endParaRPr lang="en-US" sz="2400" dirty="0" smtClean="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6699033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1981200"/>
            <a:ext cx="7886700" cy="2286000"/>
          </a:xfrm>
        </p:spPr>
        <p:txBody>
          <a:bodyPr>
            <a:noAutofit/>
          </a:bodyPr>
          <a:lstStyle/>
          <a:p>
            <a:pPr algn="ctr"/>
            <a:r>
              <a:rPr lang="en-US" sz="4000" b="1" dirty="0" smtClean="0">
                <a:latin typeface="Arial" panose="020B0604020202020204" pitchFamily="34" charset="0"/>
                <a:cs typeface="Arial" panose="020B0604020202020204" pitchFamily="34" charset="0"/>
              </a:rPr>
              <a:t>Paper One </a:t>
            </a:r>
            <a:br>
              <a:rPr lang="en-US" sz="4000" b="1" dirty="0" smtClean="0">
                <a:latin typeface="Arial" panose="020B0604020202020204" pitchFamily="34" charset="0"/>
                <a:cs typeface="Arial" panose="020B0604020202020204" pitchFamily="34" charset="0"/>
              </a:rPr>
            </a:br>
            <a:r>
              <a:rPr lang="en-US" sz="4000" dirty="0" smtClean="0">
                <a:latin typeface="Arial" panose="020B0604020202020204" pitchFamily="34" charset="0"/>
                <a:cs typeface="Arial" panose="020B0604020202020204" pitchFamily="34" charset="0"/>
              </a:rPr>
              <a:t> </a:t>
            </a:r>
            <a:r>
              <a:rPr lang="en-US" sz="4000" dirty="0">
                <a:latin typeface="Arial" panose="020B0604020202020204" pitchFamily="34" charset="0"/>
                <a:cs typeface="Arial" panose="020B0604020202020204" pitchFamily="34" charset="0"/>
              </a:rPr>
              <a:t/>
            </a:r>
            <a:br>
              <a:rPr lang="en-US" sz="4000" dirty="0">
                <a:latin typeface="Arial" panose="020B0604020202020204" pitchFamily="34" charset="0"/>
                <a:cs typeface="Arial" panose="020B0604020202020204" pitchFamily="34" charset="0"/>
              </a:rPr>
            </a:br>
            <a:r>
              <a:rPr lang="en-US" sz="4000" dirty="0">
                <a:latin typeface="Arial" panose="020B0604020202020204" pitchFamily="34" charset="0"/>
                <a:cs typeface="Arial" panose="020B0604020202020204" pitchFamily="34" charset="0"/>
              </a:rPr>
              <a:t>A General Relational Model to Organize and Discover Water Management Data to Facilitate Modeling</a:t>
            </a:r>
          </a:p>
        </p:txBody>
      </p:sp>
    </p:spTree>
    <p:extLst>
      <p:ext uri="{BB962C8B-B14F-4D97-AF65-F5344CB8AC3E}">
        <p14:creationId xmlns:p14="http://schemas.microsoft.com/office/powerpoint/2010/main" val="305698541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3600" b="1" dirty="0" smtClean="0">
                <a:latin typeface="Arial" panose="020B0604020202020204" pitchFamily="34" charset="0"/>
                <a:cs typeface="Arial" panose="020B0604020202020204" pitchFamily="34" charset="0"/>
              </a:rPr>
              <a:t>Problem and Motivation </a:t>
            </a:r>
            <a:endParaRPr lang="en-US" sz="3600" b="1"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p:txBody>
          <a:bodyPr>
            <a:normAutofit/>
          </a:bodyPr>
          <a:lstStyle/>
          <a:p>
            <a:r>
              <a:rPr lang="en-US" sz="2800" dirty="0" smtClean="0">
                <a:latin typeface="Arial" panose="020B0604020202020204" pitchFamily="34" charset="0"/>
                <a:cs typeface="Arial" panose="020B0604020202020204" pitchFamily="34" charset="0"/>
              </a:rPr>
              <a:t>Water management data reside at </a:t>
            </a:r>
            <a:r>
              <a:rPr lang="en-US" sz="2800" dirty="0" smtClean="0">
                <a:solidFill>
                  <a:schemeClr val="accent2"/>
                </a:solidFill>
                <a:latin typeface="Arial" panose="020B0604020202020204" pitchFamily="34" charset="0"/>
                <a:cs typeface="Arial" panose="020B0604020202020204" pitchFamily="34" charset="0"/>
              </a:rPr>
              <a:t>different sources </a:t>
            </a:r>
          </a:p>
          <a:p>
            <a:endParaRPr lang="en-US" sz="2800" dirty="0" smtClean="0">
              <a:solidFill>
                <a:schemeClr val="accent2"/>
              </a:solidFill>
              <a:latin typeface="Arial" panose="020B0604020202020204" pitchFamily="34" charset="0"/>
              <a:cs typeface="Arial" panose="020B0604020202020204" pitchFamily="34" charset="0"/>
            </a:endParaRPr>
          </a:p>
          <a:p>
            <a:r>
              <a:rPr lang="en-US" sz="2800" dirty="0" smtClean="0">
                <a:latin typeface="Arial" panose="020B0604020202020204" pitchFamily="34" charset="0"/>
                <a:cs typeface="Arial" panose="020B0604020202020204" pitchFamily="34" charset="0"/>
              </a:rPr>
              <a:t>Heterogeneous </a:t>
            </a:r>
            <a:r>
              <a:rPr lang="en-US" sz="2800" dirty="0" smtClean="0">
                <a:solidFill>
                  <a:srgbClr val="7030A0"/>
                </a:solidFill>
                <a:latin typeface="Arial" panose="020B0604020202020204" pitchFamily="34" charset="0"/>
                <a:cs typeface="Arial" panose="020B0604020202020204" pitchFamily="34" charset="0"/>
              </a:rPr>
              <a:t>semantic and syntactic </a:t>
            </a:r>
            <a:r>
              <a:rPr lang="en-US" sz="2800" dirty="0" smtClean="0">
                <a:latin typeface="Arial" panose="020B0604020202020204" pitchFamily="34" charset="0"/>
                <a:cs typeface="Arial" panose="020B0604020202020204" pitchFamily="34" charset="0"/>
              </a:rPr>
              <a:t>methods to organize data </a:t>
            </a:r>
          </a:p>
          <a:p>
            <a:endParaRPr lang="en-US" sz="2800" dirty="0" smtClean="0">
              <a:latin typeface="Arial" panose="020B0604020202020204" pitchFamily="34" charset="0"/>
              <a:cs typeface="Arial" panose="020B0604020202020204" pitchFamily="34" charset="0"/>
            </a:endParaRPr>
          </a:p>
          <a:p>
            <a:r>
              <a:rPr lang="en-US" sz="2800" dirty="0" smtClean="0">
                <a:latin typeface="Arial" panose="020B0604020202020204" pitchFamily="34" charset="0"/>
                <a:cs typeface="Arial" panose="020B0604020202020204" pitchFamily="34" charset="0"/>
              </a:rPr>
              <a:t> We spend </a:t>
            </a:r>
            <a:r>
              <a:rPr lang="en-US" sz="2800" dirty="0" smtClean="0">
                <a:solidFill>
                  <a:srgbClr val="00B050"/>
                </a:solidFill>
                <a:latin typeface="Arial" panose="020B0604020202020204" pitchFamily="34" charset="0"/>
                <a:cs typeface="Arial" panose="020B0604020202020204" pitchFamily="34" charset="0"/>
              </a:rPr>
              <a:t>considerable time </a:t>
            </a:r>
            <a:r>
              <a:rPr lang="en-US" sz="2800" dirty="0" smtClean="0">
                <a:latin typeface="Arial" panose="020B0604020202020204" pitchFamily="34" charset="0"/>
                <a:cs typeface="Arial" panose="020B0604020202020204" pitchFamily="34" charset="0"/>
              </a:rPr>
              <a:t>to discover, compare, and interpret data for models </a:t>
            </a:r>
          </a:p>
          <a:p>
            <a:endParaRPr lang="en-US" sz="2800" dirty="0">
              <a:latin typeface="Arial" panose="020B0604020202020204" pitchFamily="34" charset="0"/>
              <a:cs typeface="Arial" panose="020B0604020202020204" pitchFamily="34" charset="0"/>
            </a:endParaRPr>
          </a:p>
          <a:p>
            <a:endParaRPr lang="en-US" sz="2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369911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325563"/>
          </a:xfrm>
        </p:spPr>
        <p:txBody>
          <a:bodyPr>
            <a:normAutofit/>
          </a:bodyPr>
          <a:lstStyle/>
          <a:p>
            <a:pPr algn="ctr"/>
            <a:r>
              <a:rPr lang="en-US" sz="3600" b="1" dirty="0">
                <a:latin typeface="Arial" pitchFamily="34" charset="0"/>
                <a:cs typeface="Arial" pitchFamily="34" charset="0"/>
              </a:rPr>
              <a:t>Paradigm Shift </a:t>
            </a:r>
            <a:r>
              <a:rPr lang="en-US" sz="3600" b="1" dirty="0" smtClean="0">
                <a:latin typeface="Arial" pitchFamily="34" charset="0"/>
                <a:cs typeface="Arial" pitchFamily="34" charset="0"/>
              </a:rPr>
              <a:t>in Water Resources Management Software </a:t>
            </a:r>
            <a:endParaRPr lang="en-US" sz="3600" b="1" dirty="0">
              <a:latin typeface="Arial" pitchFamily="34" charset="0"/>
              <a:cs typeface="Arial" pitchFamily="34" charset="0"/>
            </a:endParaRPr>
          </a:p>
        </p:txBody>
      </p:sp>
      <p:sp>
        <p:nvSpPr>
          <p:cNvPr id="3" name="Slide Number Placeholder 2"/>
          <p:cNvSpPr>
            <a:spLocks noGrp="1"/>
          </p:cNvSpPr>
          <p:nvPr>
            <p:ph type="sldNum" sz="quarter" idx="12"/>
          </p:nvPr>
        </p:nvSpPr>
        <p:spPr/>
        <p:txBody>
          <a:bodyPr/>
          <a:lstStyle/>
          <a:p>
            <a:fld id="{B6F15528-21DE-4FAA-801E-634DDDAF4B2B}" type="slidenum">
              <a:rPr lang="en-US" smtClean="0"/>
              <a:pPr/>
              <a:t>8</a:t>
            </a:fld>
            <a:endParaRPr lang="en-US" dirty="0"/>
          </a:p>
        </p:txBody>
      </p:sp>
      <p:pic>
        <p:nvPicPr>
          <p:cNvPr id="6" name="Picture 5"/>
          <p:cNvPicPr>
            <a:picLocks noChangeAspect="1"/>
          </p:cNvPicPr>
          <p:nvPr/>
        </p:nvPicPr>
        <p:blipFill>
          <a:blip r:embed="rId3"/>
          <a:stretch>
            <a:fillRect/>
          </a:stretch>
        </p:blipFill>
        <p:spPr>
          <a:xfrm>
            <a:off x="654050" y="1972170"/>
            <a:ext cx="3765550" cy="3926032"/>
          </a:xfrm>
          <a:prstGeom prst="rect">
            <a:avLst/>
          </a:prstGeom>
        </p:spPr>
      </p:pic>
      <p:pic>
        <p:nvPicPr>
          <p:cNvPr id="7" name="Picture 6"/>
          <p:cNvPicPr>
            <a:picLocks noChangeAspect="1"/>
          </p:cNvPicPr>
          <p:nvPr/>
        </p:nvPicPr>
        <p:blipFill>
          <a:blip r:embed="rId4"/>
          <a:stretch>
            <a:fillRect/>
          </a:stretch>
        </p:blipFill>
        <p:spPr>
          <a:xfrm>
            <a:off x="5038411" y="2063613"/>
            <a:ext cx="4105589" cy="4626114"/>
          </a:xfrm>
          <a:prstGeom prst="rect">
            <a:avLst/>
          </a:prstGeom>
        </p:spPr>
      </p:pic>
      <p:pic>
        <p:nvPicPr>
          <p:cNvPr id="8" name="Picture 7"/>
          <p:cNvPicPr>
            <a:picLocks noChangeAspect="1"/>
          </p:cNvPicPr>
          <p:nvPr/>
        </p:nvPicPr>
        <p:blipFill>
          <a:blip r:embed="rId5"/>
          <a:stretch>
            <a:fillRect/>
          </a:stretch>
        </p:blipFill>
        <p:spPr>
          <a:xfrm>
            <a:off x="4191000" y="4376670"/>
            <a:ext cx="1510819" cy="932457"/>
          </a:xfrm>
          <a:prstGeom prst="rect">
            <a:avLst/>
          </a:prstGeom>
        </p:spPr>
      </p:pic>
    </p:spTree>
    <p:extLst>
      <p:ext uri="{BB962C8B-B14F-4D97-AF65-F5344CB8AC3E}">
        <p14:creationId xmlns:p14="http://schemas.microsoft.com/office/powerpoint/2010/main" val="378795647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3600" b="1" dirty="0">
                <a:latin typeface="Arial" pitchFamily="34" charset="0"/>
                <a:cs typeface="Arial" pitchFamily="34" charset="0"/>
              </a:rPr>
              <a:t>Prior Approaches and WaM-DaM Principles  </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1905953209"/>
              </p:ext>
            </p:extLst>
          </p:nvPr>
        </p:nvGraphicFramePr>
        <p:xfrm>
          <a:off x="76200" y="2133600"/>
          <a:ext cx="8921912" cy="4389120"/>
        </p:xfrm>
        <a:graphic>
          <a:graphicData uri="http://schemas.openxmlformats.org/drawingml/2006/table">
            <a:tbl>
              <a:tblPr firstRow="1" firstCol="1" bandRow="1">
                <a:tableStyleId>{073A0DAA-6AF3-43AB-8588-CEC1D06C72B9}</a:tableStyleId>
              </a:tblPr>
              <a:tblGrid>
                <a:gridCol w="304800"/>
                <a:gridCol w="2314375"/>
                <a:gridCol w="947645"/>
                <a:gridCol w="700872"/>
                <a:gridCol w="1066308"/>
                <a:gridCol w="825319"/>
                <a:gridCol w="886460"/>
                <a:gridCol w="857564"/>
                <a:gridCol w="1018569"/>
              </a:tblGrid>
              <a:tr h="533400">
                <a:tc>
                  <a:txBody>
                    <a:bodyPr/>
                    <a:lstStyle/>
                    <a:p>
                      <a:pPr marL="0" marR="0" algn="ctr">
                        <a:spcBef>
                          <a:spcPts val="0"/>
                        </a:spcBef>
                        <a:spcAft>
                          <a:spcPts val="0"/>
                        </a:spcAft>
                      </a:pPr>
                      <a:r>
                        <a:rPr lang="en-US" sz="1800" dirty="0" smtClean="0">
                          <a:solidFill>
                            <a:schemeClr val="tx1"/>
                          </a:solidFill>
                          <a:effectLst/>
                          <a:latin typeface="Arial" panose="020B0604020202020204" pitchFamily="34" charset="0"/>
                          <a:cs typeface="Arial" panose="020B0604020202020204" pitchFamily="34" charset="0"/>
                        </a:rPr>
                        <a:t>#</a:t>
                      </a:r>
                    </a:p>
                    <a:p>
                      <a:pPr marL="0" marR="0" algn="ctr">
                        <a:spcBef>
                          <a:spcPts val="0"/>
                        </a:spcBef>
                        <a:spcAft>
                          <a:spcPts val="0"/>
                        </a:spcAft>
                      </a:pPr>
                      <a:endParaRPr lang="en-US" sz="1800" dirty="0">
                        <a:solidFill>
                          <a:schemeClr val="tx1"/>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noFill/>
                  </a:tcPr>
                </a:tc>
                <a:tc>
                  <a:txBody>
                    <a:bodyPr/>
                    <a:lstStyle/>
                    <a:p>
                      <a:pPr marL="0" marR="0" algn="l">
                        <a:spcBef>
                          <a:spcPts val="0"/>
                        </a:spcBef>
                        <a:spcAft>
                          <a:spcPts val="0"/>
                        </a:spcAft>
                      </a:pPr>
                      <a:r>
                        <a:rPr lang="en-US" sz="1800" dirty="0" smtClean="0">
                          <a:solidFill>
                            <a:schemeClr val="tx1"/>
                          </a:solidFill>
                          <a:effectLst/>
                          <a:latin typeface="Arial" panose="020B0604020202020204" pitchFamily="34" charset="0"/>
                          <a:cs typeface="Arial" panose="020B0604020202020204" pitchFamily="34" charset="0"/>
                        </a:rPr>
                        <a:t>Principle </a:t>
                      </a:r>
                    </a:p>
                    <a:p>
                      <a:pPr marL="0" marR="0" algn="ctr">
                        <a:spcBef>
                          <a:spcPts val="0"/>
                        </a:spcBef>
                        <a:spcAft>
                          <a:spcPts val="0"/>
                        </a:spcAft>
                      </a:pPr>
                      <a:endParaRPr lang="en-US" sz="1800" dirty="0">
                        <a:solidFill>
                          <a:schemeClr val="tx1"/>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800" dirty="0" smtClean="0">
                          <a:solidFill>
                            <a:schemeClr val="tx1"/>
                          </a:solidFill>
                          <a:effectLst/>
                          <a:latin typeface="Arial" panose="020B0604020202020204" pitchFamily="34" charset="0"/>
                          <a:cs typeface="Arial" panose="020B0604020202020204" pitchFamily="34" charset="0"/>
                        </a:rPr>
                        <a:t>HEC-</a:t>
                      </a:r>
                    </a:p>
                    <a:p>
                      <a:pPr marL="0" marR="0" algn="ctr">
                        <a:spcBef>
                          <a:spcPts val="0"/>
                        </a:spcBef>
                        <a:spcAft>
                          <a:spcPts val="0"/>
                        </a:spcAft>
                      </a:pPr>
                      <a:r>
                        <a:rPr lang="en-US" sz="1800" dirty="0" smtClean="0">
                          <a:solidFill>
                            <a:schemeClr val="tx1"/>
                          </a:solidFill>
                          <a:effectLst/>
                          <a:latin typeface="Arial" panose="020B0604020202020204" pitchFamily="34" charset="0"/>
                          <a:cs typeface="Arial" panose="020B0604020202020204" pitchFamily="34" charset="0"/>
                        </a:rPr>
                        <a:t>DSS</a:t>
                      </a:r>
                      <a:endParaRPr lang="en-US" sz="1800" dirty="0">
                        <a:solidFill>
                          <a:schemeClr val="tx1"/>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noFill/>
                  </a:tcPr>
                </a:tc>
                <a:tc>
                  <a:txBody>
                    <a:bodyPr/>
                    <a:lstStyle/>
                    <a:p>
                      <a:pPr marL="0" marR="0" algn="ctr" defTabSz="3657600" rtl="0" eaLnBrk="1" latinLnBrk="0" hangingPunct="1">
                        <a:spcBef>
                          <a:spcPts val="0"/>
                        </a:spcBef>
                        <a:spcAft>
                          <a:spcPts val="0"/>
                        </a:spcAft>
                      </a:pPr>
                      <a:r>
                        <a:rPr lang="en-US" sz="1800" b="1" kern="1200" dirty="0" smtClean="0">
                          <a:solidFill>
                            <a:schemeClr val="tx1"/>
                          </a:solidFill>
                          <a:effectLst/>
                          <a:latin typeface="Arial" panose="020B0604020202020204" pitchFamily="34" charset="0"/>
                          <a:ea typeface="+mn-ea"/>
                          <a:cs typeface="Arial" panose="020B0604020202020204" pitchFamily="34" charset="0"/>
                        </a:rPr>
                        <a:t>ODM</a:t>
                      </a:r>
                    </a:p>
                    <a:p>
                      <a:pPr marL="0" marR="0" algn="ctr" defTabSz="3657600" rtl="0" eaLnBrk="1" latinLnBrk="0" hangingPunct="1">
                        <a:spcBef>
                          <a:spcPts val="0"/>
                        </a:spcBef>
                        <a:spcAft>
                          <a:spcPts val="0"/>
                        </a:spcAft>
                      </a:pPr>
                      <a:endParaRPr lang="en-US" sz="1800" b="1" kern="1200" dirty="0">
                        <a:solidFill>
                          <a:schemeClr val="tx1"/>
                        </a:solidFill>
                        <a:effectLst/>
                        <a:latin typeface="Arial" panose="020B0604020202020204" pitchFamily="34" charset="0"/>
                        <a:ea typeface="+mn-ea"/>
                        <a:cs typeface="Arial" panose="020B0604020202020204" pitchFamily="34" charset="0"/>
                      </a:endParaRP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800" dirty="0" smtClean="0">
                          <a:solidFill>
                            <a:schemeClr val="tx1"/>
                          </a:solidFill>
                          <a:effectLst/>
                          <a:latin typeface="Arial" panose="020B0604020202020204" pitchFamily="34" charset="0"/>
                          <a:cs typeface="Arial" panose="020B0604020202020204" pitchFamily="34" charset="0"/>
                        </a:rPr>
                        <a:t>Hydro Platform</a:t>
                      </a:r>
                      <a:endParaRPr lang="en-US" sz="1800" dirty="0">
                        <a:solidFill>
                          <a:schemeClr val="tx1"/>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800" dirty="0" smtClean="0">
                          <a:solidFill>
                            <a:schemeClr val="tx1"/>
                          </a:solidFill>
                          <a:effectLst/>
                          <a:latin typeface="Arial" panose="020B0604020202020204" pitchFamily="34" charset="0"/>
                          <a:cs typeface="Arial" panose="020B0604020202020204" pitchFamily="34" charset="0"/>
                        </a:rPr>
                        <a:t>SWAT</a:t>
                      </a:r>
                    </a:p>
                    <a:p>
                      <a:pPr marL="0" marR="0" algn="ctr">
                        <a:spcBef>
                          <a:spcPts val="0"/>
                        </a:spcBef>
                        <a:spcAft>
                          <a:spcPts val="0"/>
                        </a:spcAft>
                      </a:pPr>
                      <a:endParaRPr lang="en-US" sz="1800" dirty="0" smtClean="0">
                        <a:solidFill>
                          <a:schemeClr val="tx1"/>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800" dirty="0" smtClean="0">
                          <a:solidFill>
                            <a:schemeClr val="tx1"/>
                          </a:solidFill>
                          <a:effectLst/>
                          <a:latin typeface="Arial" panose="020B0604020202020204" pitchFamily="34" charset="0"/>
                          <a:cs typeface="Arial" panose="020B0604020202020204" pitchFamily="34" charset="0"/>
                        </a:rPr>
                        <a:t>WEAP</a:t>
                      </a:r>
                    </a:p>
                    <a:p>
                      <a:pPr marL="0" marR="0" algn="ctr">
                        <a:spcBef>
                          <a:spcPts val="0"/>
                        </a:spcBef>
                        <a:spcAft>
                          <a:spcPts val="0"/>
                        </a:spcAft>
                      </a:pPr>
                      <a:endParaRPr lang="en-US" sz="1800" dirty="0">
                        <a:solidFill>
                          <a:schemeClr val="tx1"/>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lnL w="12700" cmpd="sng">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800" dirty="0" smtClean="0">
                          <a:solidFill>
                            <a:schemeClr val="tx1"/>
                          </a:solidFill>
                          <a:effectLst/>
                          <a:latin typeface="Arial" panose="020B0604020202020204" pitchFamily="34" charset="0"/>
                          <a:ea typeface="Times New Roman" panose="02020603050405020304" pitchFamily="18" charset="0"/>
                          <a:cs typeface="Arial" panose="020B0604020202020204" pitchFamily="34" charset="0"/>
                        </a:rPr>
                        <a:t>River-Ware</a:t>
                      </a:r>
                      <a:endParaRPr lang="en-US" sz="1800" dirty="0">
                        <a:solidFill>
                          <a:schemeClr val="tx1"/>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800" b="1" kern="1200" dirty="0" smtClean="0">
                          <a:solidFill>
                            <a:srgbClr val="1C678C"/>
                          </a:solidFill>
                          <a:latin typeface="Arial" pitchFamily="34" charset="0"/>
                          <a:ea typeface="+mn-ea"/>
                          <a:cs typeface="Arial" pitchFamily="34" charset="0"/>
                        </a:rPr>
                        <a:t>WaM-DaM</a:t>
                      </a:r>
                      <a:endParaRPr lang="en-US" sz="1800" b="1" kern="1200" dirty="0">
                        <a:solidFill>
                          <a:srgbClr val="1C678C"/>
                        </a:solidFill>
                        <a:latin typeface="Arial" pitchFamily="34" charset="0"/>
                        <a:ea typeface="+mn-ea"/>
                        <a:cs typeface="Arial"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noFill/>
                  </a:tcPr>
                </a:tc>
              </a:tr>
              <a:tr h="263004">
                <a:tc>
                  <a:txBody>
                    <a:bodyPr/>
                    <a:lstStyle/>
                    <a:p>
                      <a:pPr marL="0" marR="0">
                        <a:spcBef>
                          <a:spcPts val="0"/>
                        </a:spcBef>
                        <a:spcAft>
                          <a:spcPts val="0"/>
                        </a:spcAft>
                      </a:pPr>
                      <a:r>
                        <a:rPr lang="en-US" sz="1800" dirty="0" smtClean="0">
                          <a:solidFill>
                            <a:schemeClr val="tx1"/>
                          </a:solidFill>
                          <a:effectLst/>
                          <a:latin typeface="Arial" panose="020B0604020202020204" pitchFamily="34" charset="0"/>
                          <a:cs typeface="Arial" panose="020B0604020202020204" pitchFamily="34" charset="0"/>
                        </a:rPr>
                        <a:t>1</a:t>
                      </a:r>
                      <a:endParaRPr lang="en-US" sz="1800" b="0" dirty="0">
                        <a:solidFill>
                          <a:schemeClr val="tx1"/>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chemeClr val="bg1">
                        <a:lumMod val="75000"/>
                      </a:schemeClr>
                    </a:solidFill>
                  </a:tcPr>
                </a:tc>
                <a:tc>
                  <a:txBody>
                    <a:bodyPr/>
                    <a:lstStyle/>
                    <a:p>
                      <a:pPr marL="0" marR="0">
                        <a:spcBef>
                          <a:spcPts val="0"/>
                        </a:spcBef>
                        <a:spcAft>
                          <a:spcPts val="0"/>
                        </a:spcAft>
                      </a:pPr>
                      <a:r>
                        <a:rPr lang="en-US" sz="1800" dirty="0" smtClean="0">
                          <a:solidFill>
                            <a:schemeClr val="tx1"/>
                          </a:solidFill>
                          <a:effectLst/>
                          <a:latin typeface="Arial" panose="020B0604020202020204" pitchFamily="34" charset="0"/>
                          <a:cs typeface="Arial" panose="020B0604020202020204" pitchFamily="34" charset="0"/>
                        </a:rPr>
                        <a:t>Flexible and extensible modular design</a:t>
                      </a:r>
                      <a:endParaRPr lang="en-US" sz="1800" kern="1200" dirty="0" smtClean="0">
                        <a:solidFill>
                          <a:schemeClr val="tx1"/>
                        </a:solidFill>
                        <a:effectLst/>
                        <a:latin typeface="Arial" panose="020B0604020202020204" pitchFamily="34" charset="0"/>
                        <a:ea typeface="+mn-ea"/>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tc>
                  <a:txBody>
                    <a:bodyPr/>
                    <a:lstStyle/>
                    <a:p>
                      <a:pPr marL="0" marR="0" algn="ctr">
                        <a:spcBef>
                          <a:spcPts val="0"/>
                        </a:spcBef>
                        <a:spcAft>
                          <a:spcPts val="0"/>
                        </a:spcAft>
                      </a:pPr>
                      <a:endParaRPr lang="en-US" sz="1800" b="1" dirty="0">
                        <a:solidFill>
                          <a:schemeClr val="tx1"/>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indent="0" algn="ctr" defTabSz="3657600" rtl="0" eaLnBrk="1" fontAlgn="auto" latinLnBrk="0" hangingPunct="1">
                        <a:lnSpc>
                          <a:spcPct val="100000"/>
                        </a:lnSpc>
                        <a:spcBef>
                          <a:spcPts val="0"/>
                        </a:spcBef>
                        <a:spcAft>
                          <a:spcPts val="0"/>
                        </a:spcAft>
                        <a:buClrTx/>
                        <a:buSzTx/>
                        <a:buFontTx/>
                        <a:buNone/>
                        <a:tabLst/>
                        <a:defRPr/>
                      </a:pPr>
                      <a:r>
                        <a:rPr lang="en-US" sz="1800" b="1" kern="1200" dirty="0" smtClean="0">
                          <a:solidFill>
                            <a:schemeClr val="tx1"/>
                          </a:solidFill>
                          <a:latin typeface="Arial" pitchFamily="34" charset="0"/>
                          <a:ea typeface="+mn-ea"/>
                          <a:cs typeface="Arial" pitchFamily="34" charset="0"/>
                        </a:rPr>
                        <a:t>X </a:t>
                      </a:r>
                    </a:p>
                  </a:txBody>
                  <a:tcPr marL="68580" marR="68580" marT="0" marB="0">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indent="0" algn="ctr" defTabSz="3657600" rtl="0" eaLnBrk="1" fontAlgn="auto" latinLnBrk="0" hangingPunct="1">
                        <a:lnSpc>
                          <a:spcPct val="100000"/>
                        </a:lnSpc>
                        <a:spcBef>
                          <a:spcPts val="0"/>
                        </a:spcBef>
                        <a:spcAft>
                          <a:spcPts val="0"/>
                        </a:spcAft>
                        <a:buClrTx/>
                        <a:buSzTx/>
                        <a:buFontTx/>
                        <a:buNone/>
                        <a:tabLst/>
                        <a:defRPr/>
                      </a:pPr>
                      <a:r>
                        <a:rPr lang="en-US" sz="1800" b="1" kern="1200" dirty="0" smtClean="0">
                          <a:solidFill>
                            <a:schemeClr val="tx1"/>
                          </a:solidFill>
                          <a:latin typeface="Arial" pitchFamily="34" charset="0"/>
                          <a:ea typeface="+mn-ea"/>
                          <a:cs typeface="Arial" pitchFamily="34" charset="0"/>
                        </a:rPr>
                        <a:t>X</a:t>
                      </a:r>
                      <a:endParaRPr lang="en-US" sz="1800" b="1" kern="1200" dirty="0">
                        <a:solidFill>
                          <a:schemeClr val="tx1"/>
                        </a:solidFill>
                        <a:latin typeface="Arial" pitchFamily="34" charset="0"/>
                        <a:ea typeface="+mn-ea"/>
                        <a:cs typeface="Arial" pitchFamily="34" charset="0"/>
                      </a:endParaRPr>
                    </a:p>
                  </a:txBody>
                  <a:tcPr marL="68580" marR="68580" marT="0" marB="0">
                    <a:lnL w="12700" cmpd="sng">
                      <a:noFill/>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tc>
                  <a:txBody>
                    <a:bodyPr/>
                    <a:lstStyle/>
                    <a:p>
                      <a:pPr marL="0" marR="0" indent="0" algn="ctr" defTabSz="3657600" rtl="0" eaLnBrk="1" fontAlgn="auto" latinLnBrk="0" hangingPunct="1">
                        <a:lnSpc>
                          <a:spcPct val="100000"/>
                        </a:lnSpc>
                        <a:spcBef>
                          <a:spcPts val="0"/>
                        </a:spcBef>
                        <a:spcAft>
                          <a:spcPts val="0"/>
                        </a:spcAft>
                        <a:buClrTx/>
                        <a:buSzTx/>
                        <a:buFontTx/>
                        <a:buNone/>
                        <a:tabLst/>
                        <a:defRPr/>
                      </a:pPr>
                      <a:endParaRPr lang="en-US" sz="1800" b="1" kern="1200" dirty="0">
                        <a:solidFill>
                          <a:schemeClr val="tx1"/>
                        </a:solidFill>
                        <a:latin typeface="Arial" pitchFamily="34" charset="0"/>
                        <a:ea typeface="+mn-ea"/>
                        <a:cs typeface="Arial" pitchFamily="34" charset="0"/>
                      </a:endParaRPr>
                    </a:p>
                  </a:txBody>
                  <a:tcPr marL="68580" marR="68580" marT="0" marB="0">
                    <a:lnL w="12700" cap="flat" cmpd="sng" algn="ctr">
                      <a:solidFill>
                        <a:schemeClr val="tx1"/>
                      </a:solidFill>
                      <a:prstDash val="solid"/>
                      <a:round/>
                      <a:headEnd type="none" w="med" len="med"/>
                      <a:tailEnd type="none" w="med" len="med"/>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algn="ctr" defTabSz="3657600" rtl="0" eaLnBrk="1" latinLnBrk="0" hangingPunct="1">
                        <a:spcBef>
                          <a:spcPts val="0"/>
                        </a:spcBef>
                        <a:spcAft>
                          <a:spcPts val="0"/>
                        </a:spcAft>
                      </a:pPr>
                      <a:endParaRPr lang="en-US" sz="1800" b="1" kern="1200" dirty="0">
                        <a:solidFill>
                          <a:schemeClr val="tx1"/>
                        </a:solidFill>
                        <a:latin typeface="Arial" pitchFamily="34" charset="0"/>
                        <a:ea typeface="+mn-ea"/>
                        <a:cs typeface="Arial" pitchFamily="34" charset="0"/>
                      </a:endParaRPr>
                    </a:p>
                  </a:txBody>
                  <a:tcPr marL="68580" marR="68580" marT="0" marB="0">
                    <a:lnL w="12700" cmpd="sng">
                      <a:noFill/>
                    </a:lnL>
                    <a:lnR w="12700" cap="flat" cmpd="sng" algn="ctr">
                      <a:no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tc>
                  <a:txBody>
                    <a:bodyPr/>
                    <a:lstStyle/>
                    <a:p>
                      <a:pPr marL="0" marR="0" algn="ctr" defTabSz="3657600" rtl="0" eaLnBrk="1" latinLnBrk="0" hangingPunct="1">
                        <a:spcBef>
                          <a:spcPts val="0"/>
                        </a:spcBef>
                        <a:spcAft>
                          <a:spcPts val="0"/>
                        </a:spcAft>
                      </a:pPr>
                      <a:endParaRPr lang="en-US" sz="1800" b="1" kern="1200" dirty="0">
                        <a:solidFill>
                          <a:schemeClr val="tx1"/>
                        </a:solidFill>
                        <a:latin typeface="Arial" pitchFamily="34" charset="0"/>
                        <a:ea typeface="+mn-ea"/>
                        <a:cs typeface="Arial" pitchFamily="34" charset="0"/>
                      </a:endParaRPr>
                    </a:p>
                  </a:txBody>
                  <a:tcPr marL="68580" marR="68580" marT="0" marB="0">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tc>
                  <a:txBody>
                    <a:bodyPr/>
                    <a:lstStyle/>
                    <a:p>
                      <a:pPr marL="0" marR="0" algn="ctr" defTabSz="3657600" rtl="0" eaLnBrk="1" latinLnBrk="0" hangingPunct="1">
                        <a:spcBef>
                          <a:spcPts val="0"/>
                        </a:spcBef>
                        <a:spcAft>
                          <a:spcPts val="0"/>
                        </a:spcAft>
                      </a:pPr>
                      <a:r>
                        <a:rPr lang="en-US" sz="1800" b="1" kern="1200" dirty="0" smtClean="0">
                          <a:solidFill>
                            <a:srgbClr val="1C678C"/>
                          </a:solidFill>
                          <a:latin typeface="Arial" pitchFamily="34" charset="0"/>
                          <a:ea typeface="+mn-ea"/>
                          <a:cs typeface="Arial" pitchFamily="34" charset="0"/>
                        </a:rPr>
                        <a:t>X</a:t>
                      </a:r>
                      <a:endParaRPr lang="en-US" sz="1800" b="1" kern="1200" dirty="0">
                        <a:solidFill>
                          <a:srgbClr val="1C678C"/>
                        </a:solidFill>
                        <a:latin typeface="Arial" pitchFamily="34" charset="0"/>
                        <a:ea typeface="+mn-ea"/>
                        <a:cs typeface="Arial"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tr>
              <a:tr h="145715">
                <a:tc>
                  <a:txBody>
                    <a:bodyPr/>
                    <a:lstStyle/>
                    <a:p>
                      <a:pPr marL="0" marR="0">
                        <a:spcBef>
                          <a:spcPts val="0"/>
                        </a:spcBef>
                        <a:spcAft>
                          <a:spcPts val="0"/>
                        </a:spcAft>
                      </a:pPr>
                      <a:r>
                        <a:rPr lang="en-US" sz="1800" dirty="0" smtClean="0">
                          <a:solidFill>
                            <a:schemeClr val="tx1"/>
                          </a:solidFill>
                          <a:effectLst/>
                          <a:latin typeface="Arial" panose="020B0604020202020204" pitchFamily="34" charset="0"/>
                          <a:cs typeface="Arial" panose="020B0604020202020204" pitchFamily="34" charset="0"/>
                        </a:rPr>
                        <a:t>2</a:t>
                      </a:r>
                      <a:endParaRPr lang="en-US" sz="1800" b="0" dirty="0">
                        <a:solidFill>
                          <a:schemeClr val="tx1"/>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a:spcBef>
                          <a:spcPts val="0"/>
                        </a:spcBef>
                        <a:spcAft>
                          <a:spcPts val="0"/>
                        </a:spcAft>
                      </a:pPr>
                      <a:r>
                        <a:rPr lang="en-US" sz="1800" dirty="0" smtClean="0">
                          <a:solidFill>
                            <a:schemeClr val="tx1"/>
                          </a:solidFill>
                          <a:effectLst/>
                          <a:latin typeface="Arial" panose="020B0604020202020204" pitchFamily="34" charset="0"/>
                          <a:cs typeface="Arial" panose="020B0604020202020204" pitchFamily="34" charset="0"/>
                        </a:rPr>
                        <a:t>Networks</a:t>
                      </a:r>
                      <a:endParaRPr lang="en-US" sz="1800" b="0" dirty="0">
                        <a:solidFill>
                          <a:schemeClr val="tx1"/>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algn="ctr">
                        <a:spcBef>
                          <a:spcPts val="0"/>
                        </a:spcBef>
                        <a:spcAft>
                          <a:spcPts val="0"/>
                        </a:spcAft>
                      </a:pPr>
                      <a:endParaRPr lang="en-US" sz="1800" b="1" dirty="0">
                        <a:solidFill>
                          <a:schemeClr val="tx1"/>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algn="ctr" defTabSz="3657600" rtl="0" eaLnBrk="1" latinLnBrk="0" hangingPunct="1">
                        <a:spcBef>
                          <a:spcPts val="0"/>
                        </a:spcBef>
                        <a:spcAft>
                          <a:spcPts val="0"/>
                        </a:spcAft>
                      </a:pPr>
                      <a:endParaRPr lang="en-US" sz="1800" b="1" kern="1200" dirty="0">
                        <a:solidFill>
                          <a:schemeClr val="tx1"/>
                        </a:solidFill>
                        <a:latin typeface="Arial" pitchFamily="34" charset="0"/>
                        <a:ea typeface="+mn-ea"/>
                        <a:cs typeface="Arial" pitchFamily="34"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ctr" defTabSz="3657600" rtl="0" eaLnBrk="1" fontAlgn="auto" latinLnBrk="0" hangingPunct="1">
                        <a:lnSpc>
                          <a:spcPct val="100000"/>
                        </a:lnSpc>
                        <a:spcBef>
                          <a:spcPts val="0"/>
                        </a:spcBef>
                        <a:spcAft>
                          <a:spcPts val="0"/>
                        </a:spcAft>
                        <a:buClrTx/>
                        <a:buSzTx/>
                        <a:buFontTx/>
                        <a:buNone/>
                        <a:tabLst/>
                        <a:defRPr/>
                      </a:pPr>
                      <a:r>
                        <a:rPr lang="en-US" sz="1800" b="1" kern="1200" dirty="0" smtClean="0">
                          <a:solidFill>
                            <a:schemeClr val="tx1"/>
                          </a:solidFill>
                          <a:latin typeface="Arial" pitchFamily="34" charset="0"/>
                          <a:ea typeface="+mn-ea"/>
                          <a:cs typeface="Arial" pitchFamily="34" charset="0"/>
                        </a:rPr>
                        <a:t>X</a:t>
                      </a:r>
                      <a:endParaRPr lang="en-US" sz="1800" b="1" dirty="0" smtClean="0">
                        <a:solidFill>
                          <a:schemeClr val="tx1"/>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indent="0" algn="ctr" defTabSz="3657600" rtl="0" eaLnBrk="1" fontAlgn="auto" latinLnBrk="0" hangingPunct="1">
                        <a:lnSpc>
                          <a:spcPct val="100000"/>
                        </a:lnSpc>
                        <a:spcBef>
                          <a:spcPts val="0"/>
                        </a:spcBef>
                        <a:spcAft>
                          <a:spcPts val="0"/>
                        </a:spcAft>
                        <a:buClrTx/>
                        <a:buSzTx/>
                        <a:buFontTx/>
                        <a:buNone/>
                        <a:tabLst/>
                        <a:defRPr/>
                      </a:pPr>
                      <a:r>
                        <a:rPr lang="en-US" sz="1800" b="1" kern="1200" dirty="0" smtClean="0">
                          <a:solidFill>
                            <a:schemeClr val="tx1"/>
                          </a:solidFill>
                          <a:latin typeface="Arial" pitchFamily="34" charset="0"/>
                          <a:ea typeface="+mn-ea"/>
                          <a:cs typeface="Arial" pitchFamily="34" charset="0"/>
                        </a:rPr>
                        <a:t>X</a:t>
                      </a:r>
                      <a:endParaRPr lang="en-US" sz="1800" b="1" dirty="0" smtClean="0">
                        <a:solidFill>
                          <a:schemeClr val="tx1"/>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ctr" defTabSz="3657600" rtl="0" eaLnBrk="1" fontAlgn="auto" latinLnBrk="0" hangingPunct="1">
                        <a:lnSpc>
                          <a:spcPct val="100000"/>
                        </a:lnSpc>
                        <a:spcBef>
                          <a:spcPts val="0"/>
                        </a:spcBef>
                        <a:spcAft>
                          <a:spcPts val="0"/>
                        </a:spcAft>
                        <a:buClrTx/>
                        <a:buSzTx/>
                        <a:buFontTx/>
                        <a:buNone/>
                        <a:tabLst/>
                        <a:defRPr/>
                      </a:pPr>
                      <a:r>
                        <a:rPr lang="en-US" sz="1800" b="1" kern="1200" dirty="0" smtClean="0">
                          <a:solidFill>
                            <a:schemeClr val="tx1"/>
                          </a:solidFill>
                          <a:latin typeface="Arial" pitchFamily="34" charset="0"/>
                          <a:ea typeface="+mn-ea"/>
                          <a:cs typeface="Arial" pitchFamily="34" charset="0"/>
                        </a:rPr>
                        <a:t>X</a:t>
                      </a:r>
                      <a:endParaRPr lang="en-US" sz="1800" b="1" dirty="0" smtClean="0">
                        <a:solidFill>
                          <a:schemeClr val="tx1"/>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algn="ctr" defTabSz="3657600" rtl="0" eaLnBrk="1" latinLnBrk="0" hangingPunct="1">
                        <a:spcBef>
                          <a:spcPts val="0"/>
                        </a:spcBef>
                        <a:spcAft>
                          <a:spcPts val="0"/>
                        </a:spcAft>
                      </a:pPr>
                      <a:r>
                        <a:rPr lang="en-US" sz="1800" b="1" kern="1200" dirty="0" smtClean="0">
                          <a:solidFill>
                            <a:schemeClr val="tx1"/>
                          </a:solidFill>
                          <a:latin typeface="Arial" pitchFamily="34" charset="0"/>
                          <a:ea typeface="+mn-ea"/>
                          <a:cs typeface="Arial" pitchFamily="34" charset="0"/>
                        </a:rPr>
                        <a:t>X</a:t>
                      </a:r>
                      <a:endParaRPr lang="en-US" sz="1800" b="1" kern="1200" dirty="0">
                        <a:solidFill>
                          <a:schemeClr val="tx1"/>
                        </a:solidFill>
                        <a:latin typeface="Arial" pitchFamily="34" charset="0"/>
                        <a:ea typeface="+mn-ea"/>
                        <a:cs typeface="Arial" pitchFamily="34" charset="0"/>
                      </a:endParaRPr>
                    </a:p>
                  </a:txBody>
                  <a:tcPr marL="68580" marR="68580" marT="0" marB="0">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algn="ctr" defTabSz="3657600" rtl="0" eaLnBrk="1" latinLnBrk="0" hangingPunct="1">
                        <a:spcBef>
                          <a:spcPts val="0"/>
                        </a:spcBef>
                        <a:spcAft>
                          <a:spcPts val="0"/>
                        </a:spcAft>
                      </a:pPr>
                      <a:r>
                        <a:rPr lang="en-US" sz="1800" b="1" kern="1200" dirty="0" smtClean="0">
                          <a:solidFill>
                            <a:srgbClr val="1C678C"/>
                          </a:solidFill>
                          <a:latin typeface="Arial" pitchFamily="34" charset="0"/>
                          <a:ea typeface="+mn-ea"/>
                          <a:cs typeface="Arial" pitchFamily="34" charset="0"/>
                        </a:rPr>
                        <a:t>X</a:t>
                      </a:r>
                      <a:endParaRPr lang="en-US" sz="1800" b="1" kern="1200" dirty="0">
                        <a:solidFill>
                          <a:srgbClr val="1C678C"/>
                        </a:solidFill>
                        <a:latin typeface="Arial" pitchFamily="34" charset="0"/>
                        <a:ea typeface="+mn-ea"/>
                        <a:cs typeface="Arial"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r>
              <a:tr h="145715">
                <a:tc>
                  <a:txBody>
                    <a:bodyPr/>
                    <a:lstStyle/>
                    <a:p>
                      <a:pPr marL="0" marR="0">
                        <a:spcBef>
                          <a:spcPts val="0"/>
                        </a:spcBef>
                        <a:spcAft>
                          <a:spcPts val="0"/>
                        </a:spcAft>
                      </a:pPr>
                      <a:r>
                        <a:rPr lang="en-US" sz="1800" dirty="0" smtClean="0">
                          <a:solidFill>
                            <a:schemeClr val="tx1"/>
                          </a:solidFill>
                          <a:effectLst/>
                          <a:latin typeface="Arial" panose="020B0604020202020204" pitchFamily="34" charset="0"/>
                          <a:cs typeface="Arial" panose="020B0604020202020204" pitchFamily="34" charset="0"/>
                        </a:rPr>
                        <a:t>3</a:t>
                      </a:r>
                      <a:endParaRPr lang="en-US" sz="1800" b="0" dirty="0">
                        <a:solidFill>
                          <a:schemeClr val="tx1"/>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75000"/>
                      </a:schemeClr>
                    </a:solidFill>
                  </a:tcPr>
                </a:tc>
                <a:tc>
                  <a:txBody>
                    <a:bodyPr/>
                    <a:lstStyle/>
                    <a:p>
                      <a:pPr marL="0" marR="0">
                        <a:spcBef>
                          <a:spcPts val="0"/>
                        </a:spcBef>
                        <a:spcAft>
                          <a:spcPts val="0"/>
                        </a:spcAft>
                      </a:pPr>
                      <a:r>
                        <a:rPr lang="en-US" sz="1800" dirty="0" smtClean="0">
                          <a:solidFill>
                            <a:schemeClr val="tx1"/>
                          </a:solidFill>
                          <a:effectLst/>
                          <a:latin typeface="Arial" panose="020B0604020202020204" pitchFamily="34" charset="0"/>
                          <a:cs typeface="Arial" panose="020B0604020202020204" pitchFamily="34" charset="0"/>
                        </a:rPr>
                        <a:t>Scenarios</a:t>
                      </a:r>
                      <a:endParaRPr lang="en-US" sz="1800" b="0" dirty="0">
                        <a:solidFill>
                          <a:schemeClr val="tx1"/>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indent="0" algn="ctr" defTabSz="3657600" rtl="0" eaLnBrk="1" fontAlgn="auto" latinLnBrk="0" hangingPunct="1">
                        <a:lnSpc>
                          <a:spcPct val="100000"/>
                        </a:lnSpc>
                        <a:spcBef>
                          <a:spcPts val="0"/>
                        </a:spcBef>
                        <a:spcAft>
                          <a:spcPts val="0"/>
                        </a:spcAft>
                        <a:buClrTx/>
                        <a:buSzTx/>
                        <a:buFontTx/>
                        <a:buNone/>
                        <a:tabLst/>
                        <a:defRPr/>
                      </a:pPr>
                      <a:r>
                        <a:rPr lang="en-US" sz="1800" b="1" kern="1200" dirty="0" smtClean="0">
                          <a:solidFill>
                            <a:schemeClr val="tx1"/>
                          </a:solidFill>
                          <a:latin typeface="Arial" pitchFamily="34" charset="0"/>
                          <a:ea typeface="+mn-ea"/>
                          <a:cs typeface="Arial" pitchFamily="34" charset="0"/>
                        </a:rPr>
                        <a:t>X</a:t>
                      </a:r>
                      <a:endParaRPr lang="en-US" sz="1800" b="1" dirty="0" smtClean="0">
                        <a:solidFill>
                          <a:schemeClr val="tx1"/>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algn="ctr" defTabSz="3657600" rtl="0" eaLnBrk="1" latinLnBrk="0" hangingPunct="1">
                        <a:spcBef>
                          <a:spcPts val="0"/>
                        </a:spcBef>
                        <a:spcAft>
                          <a:spcPts val="0"/>
                        </a:spcAft>
                      </a:pPr>
                      <a:endParaRPr lang="en-US" sz="1800" b="1" kern="1200" dirty="0">
                        <a:solidFill>
                          <a:schemeClr val="tx1"/>
                        </a:solidFill>
                        <a:latin typeface="Arial" pitchFamily="34" charset="0"/>
                        <a:ea typeface="+mn-ea"/>
                        <a:cs typeface="Arial" pitchFamily="34"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algn="ctr" defTabSz="3657600" rtl="0" eaLnBrk="1" latinLnBrk="0" hangingPunct="1">
                        <a:spcBef>
                          <a:spcPts val="0"/>
                        </a:spcBef>
                        <a:spcAft>
                          <a:spcPts val="0"/>
                        </a:spcAft>
                      </a:pPr>
                      <a:endParaRPr lang="en-US" sz="1800" b="1" kern="1200" dirty="0">
                        <a:solidFill>
                          <a:schemeClr val="tx1"/>
                        </a:solidFill>
                        <a:latin typeface="Arial" pitchFamily="34" charset="0"/>
                        <a:ea typeface="+mn-ea"/>
                        <a:cs typeface="Arial" pitchFamily="34" charset="0"/>
                      </a:endParaRPr>
                    </a:p>
                  </a:txBody>
                  <a:tcPr marL="68580" marR="68580" marT="0" marB="0">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indent="0" algn="ctr" defTabSz="3657600" rtl="0" eaLnBrk="1" fontAlgn="auto" latinLnBrk="0" hangingPunct="1">
                        <a:lnSpc>
                          <a:spcPct val="100000"/>
                        </a:lnSpc>
                        <a:spcBef>
                          <a:spcPts val="0"/>
                        </a:spcBef>
                        <a:spcAft>
                          <a:spcPts val="0"/>
                        </a:spcAft>
                        <a:buClrTx/>
                        <a:buSzTx/>
                        <a:buFontTx/>
                        <a:buNone/>
                        <a:tabLst/>
                        <a:defRPr/>
                      </a:pPr>
                      <a:endParaRPr lang="en-US" sz="1800" b="1" dirty="0" smtClean="0">
                        <a:solidFill>
                          <a:schemeClr val="tx1"/>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ctr" defTabSz="3657600" rtl="0" eaLnBrk="1" fontAlgn="auto" latinLnBrk="0" hangingPunct="1">
                        <a:lnSpc>
                          <a:spcPct val="100000"/>
                        </a:lnSpc>
                        <a:spcBef>
                          <a:spcPts val="0"/>
                        </a:spcBef>
                        <a:spcAft>
                          <a:spcPts val="0"/>
                        </a:spcAft>
                        <a:buClrTx/>
                        <a:buSzTx/>
                        <a:buFontTx/>
                        <a:buNone/>
                        <a:tabLst/>
                        <a:defRPr/>
                      </a:pPr>
                      <a:r>
                        <a:rPr lang="en-US" sz="1800" b="1" kern="1200" dirty="0" smtClean="0">
                          <a:solidFill>
                            <a:schemeClr val="tx1"/>
                          </a:solidFill>
                          <a:latin typeface="Arial" pitchFamily="34" charset="0"/>
                          <a:ea typeface="+mn-ea"/>
                          <a:cs typeface="Arial" pitchFamily="34" charset="0"/>
                        </a:rPr>
                        <a:t>X</a:t>
                      </a:r>
                      <a:endParaRPr lang="en-US" sz="1800" b="1" dirty="0" smtClean="0">
                        <a:solidFill>
                          <a:schemeClr val="tx1"/>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algn="ctr" defTabSz="3657600" rtl="0" eaLnBrk="1" latinLnBrk="0" hangingPunct="1">
                        <a:spcBef>
                          <a:spcPts val="0"/>
                        </a:spcBef>
                        <a:spcAft>
                          <a:spcPts val="0"/>
                        </a:spcAft>
                      </a:pPr>
                      <a:r>
                        <a:rPr lang="en-US" sz="1800" b="1" kern="1200" dirty="0" smtClean="0">
                          <a:solidFill>
                            <a:schemeClr val="tx1"/>
                          </a:solidFill>
                          <a:latin typeface="Arial" pitchFamily="34" charset="0"/>
                          <a:ea typeface="+mn-ea"/>
                          <a:cs typeface="Arial" pitchFamily="34" charset="0"/>
                        </a:rPr>
                        <a:t>X</a:t>
                      </a:r>
                      <a:endParaRPr lang="en-US" sz="1800" b="1" kern="1200" dirty="0">
                        <a:solidFill>
                          <a:schemeClr val="tx1"/>
                        </a:solidFill>
                        <a:latin typeface="Arial" pitchFamily="34" charset="0"/>
                        <a:ea typeface="+mn-ea"/>
                        <a:cs typeface="Arial" pitchFamily="34" charset="0"/>
                      </a:endParaRPr>
                    </a:p>
                  </a:txBody>
                  <a:tcPr marL="68580" marR="68580" marT="0" marB="0">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algn="ctr" defTabSz="3657600" rtl="0" eaLnBrk="1" latinLnBrk="0" hangingPunct="1">
                        <a:spcBef>
                          <a:spcPts val="0"/>
                        </a:spcBef>
                        <a:spcAft>
                          <a:spcPts val="0"/>
                        </a:spcAft>
                      </a:pPr>
                      <a:r>
                        <a:rPr lang="en-US" sz="1800" b="1" kern="1200" dirty="0" smtClean="0">
                          <a:solidFill>
                            <a:srgbClr val="1C678C"/>
                          </a:solidFill>
                          <a:latin typeface="Arial" pitchFamily="34" charset="0"/>
                          <a:ea typeface="+mn-ea"/>
                          <a:cs typeface="Arial" pitchFamily="34" charset="0"/>
                        </a:rPr>
                        <a:t>X</a:t>
                      </a:r>
                      <a:endParaRPr lang="en-US" sz="1800" b="1" kern="1200" dirty="0">
                        <a:solidFill>
                          <a:srgbClr val="1C678C"/>
                        </a:solidFill>
                        <a:latin typeface="Arial" pitchFamily="34" charset="0"/>
                        <a:ea typeface="+mn-ea"/>
                        <a:cs typeface="Arial"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r>
              <a:tr h="145715">
                <a:tc>
                  <a:txBody>
                    <a:bodyPr/>
                    <a:lstStyle/>
                    <a:p>
                      <a:pPr marL="0" marR="0">
                        <a:spcBef>
                          <a:spcPts val="0"/>
                        </a:spcBef>
                        <a:spcAft>
                          <a:spcPts val="0"/>
                        </a:spcAft>
                      </a:pPr>
                      <a:r>
                        <a:rPr lang="en-US" sz="1800" dirty="0" smtClean="0">
                          <a:solidFill>
                            <a:schemeClr val="tx1"/>
                          </a:solidFill>
                          <a:effectLst/>
                          <a:latin typeface="Arial" panose="020B0604020202020204" pitchFamily="34" charset="0"/>
                          <a:cs typeface="Arial" panose="020B0604020202020204" pitchFamily="34" charset="0"/>
                        </a:rPr>
                        <a:t>4</a:t>
                      </a:r>
                      <a:endParaRPr lang="en-US" sz="1800" b="0" dirty="0">
                        <a:solidFill>
                          <a:schemeClr val="tx1"/>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a:spcBef>
                          <a:spcPts val="0"/>
                        </a:spcBef>
                        <a:spcAft>
                          <a:spcPts val="0"/>
                        </a:spcAft>
                      </a:pPr>
                      <a:r>
                        <a:rPr lang="en-US" sz="1800" dirty="0" smtClean="0">
                          <a:solidFill>
                            <a:schemeClr val="tx1"/>
                          </a:solidFill>
                          <a:effectLst/>
                          <a:latin typeface="Arial" panose="020B0604020202020204" pitchFamily="34" charset="0"/>
                          <a:cs typeface="Arial" panose="020B0604020202020204" pitchFamily="34" charset="0"/>
                        </a:rPr>
                        <a:t>Conditional query</a:t>
                      </a:r>
                      <a:endParaRPr lang="en-US" sz="1800" b="0" dirty="0">
                        <a:solidFill>
                          <a:schemeClr val="tx1"/>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indent="0" algn="ctr" defTabSz="3657600" rtl="0" eaLnBrk="1" fontAlgn="auto" latinLnBrk="0" hangingPunct="1">
                        <a:lnSpc>
                          <a:spcPct val="100000"/>
                        </a:lnSpc>
                        <a:spcBef>
                          <a:spcPts val="0"/>
                        </a:spcBef>
                        <a:spcAft>
                          <a:spcPts val="0"/>
                        </a:spcAft>
                        <a:buClrTx/>
                        <a:buSzTx/>
                        <a:buFontTx/>
                        <a:buNone/>
                        <a:tabLst/>
                        <a:defRPr/>
                      </a:pPr>
                      <a:r>
                        <a:rPr lang="en-US" sz="1800" b="1" kern="1200" dirty="0" smtClean="0">
                          <a:solidFill>
                            <a:schemeClr val="tx1"/>
                          </a:solidFill>
                          <a:latin typeface="Arial" pitchFamily="34" charset="0"/>
                          <a:ea typeface="+mn-ea"/>
                          <a:cs typeface="Arial" pitchFamily="34" charset="0"/>
                        </a:rPr>
                        <a:t>X</a:t>
                      </a:r>
                      <a:endParaRPr lang="en-US" sz="1800" b="1" dirty="0" smtClean="0">
                        <a:solidFill>
                          <a:schemeClr val="tx1"/>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algn="ctr" defTabSz="3657600" rtl="0" eaLnBrk="1" latinLnBrk="0" hangingPunct="1">
                        <a:spcBef>
                          <a:spcPts val="0"/>
                        </a:spcBef>
                        <a:spcAft>
                          <a:spcPts val="0"/>
                        </a:spcAft>
                      </a:pPr>
                      <a:r>
                        <a:rPr lang="en-US" sz="1800" b="1" kern="1200" dirty="0" smtClean="0">
                          <a:solidFill>
                            <a:schemeClr val="tx1"/>
                          </a:solidFill>
                          <a:latin typeface="Arial" pitchFamily="34" charset="0"/>
                          <a:ea typeface="+mn-ea"/>
                          <a:cs typeface="Arial" pitchFamily="34" charset="0"/>
                        </a:rPr>
                        <a:t>X</a:t>
                      </a:r>
                      <a:endParaRPr lang="en-US" sz="1800" b="1" kern="1200" dirty="0">
                        <a:solidFill>
                          <a:schemeClr val="tx1"/>
                        </a:solidFill>
                        <a:latin typeface="Arial" pitchFamily="34" charset="0"/>
                        <a:ea typeface="+mn-ea"/>
                        <a:cs typeface="Arial" pitchFamily="34"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algn="ctr" defTabSz="3657600" rtl="0" eaLnBrk="1" latinLnBrk="0" hangingPunct="1">
                        <a:spcBef>
                          <a:spcPts val="0"/>
                        </a:spcBef>
                        <a:spcAft>
                          <a:spcPts val="0"/>
                        </a:spcAft>
                      </a:pPr>
                      <a:endParaRPr lang="en-US" sz="1800" b="1" kern="1200" dirty="0">
                        <a:solidFill>
                          <a:schemeClr val="tx1"/>
                        </a:solidFill>
                        <a:latin typeface="Arial" pitchFamily="34" charset="0"/>
                        <a:ea typeface="+mn-ea"/>
                        <a:cs typeface="Arial" pitchFamily="34" charset="0"/>
                      </a:endParaRPr>
                    </a:p>
                  </a:txBody>
                  <a:tcPr marL="68580" marR="68580" marT="0" marB="0">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algn="ctr" defTabSz="3657600" rtl="0" eaLnBrk="1" latinLnBrk="0" hangingPunct="1">
                        <a:spcBef>
                          <a:spcPts val="0"/>
                        </a:spcBef>
                        <a:spcAft>
                          <a:spcPts val="0"/>
                        </a:spcAft>
                      </a:pPr>
                      <a:endParaRPr lang="en-US" sz="1800" b="1" kern="1200" dirty="0">
                        <a:solidFill>
                          <a:schemeClr val="tx1"/>
                        </a:solidFill>
                        <a:latin typeface="Arial" pitchFamily="34" charset="0"/>
                        <a:ea typeface="+mn-ea"/>
                        <a:cs typeface="Arial" pitchFamily="34" charset="0"/>
                      </a:endParaRPr>
                    </a:p>
                  </a:txBody>
                  <a:tcPr marL="68580" marR="68580" marT="0" marB="0">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algn="ctr" defTabSz="3657600" rtl="0" eaLnBrk="1" latinLnBrk="0" hangingPunct="1">
                        <a:spcBef>
                          <a:spcPts val="0"/>
                        </a:spcBef>
                        <a:spcAft>
                          <a:spcPts val="0"/>
                        </a:spcAft>
                      </a:pPr>
                      <a:endParaRPr lang="en-US" sz="1800" b="1" kern="1200" dirty="0">
                        <a:solidFill>
                          <a:schemeClr val="tx1"/>
                        </a:solidFill>
                        <a:latin typeface="Arial" pitchFamily="34" charset="0"/>
                        <a:ea typeface="+mn-ea"/>
                        <a:cs typeface="Arial" pitchFamily="34" charset="0"/>
                      </a:endParaRPr>
                    </a:p>
                  </a:txBody>
                  <a:tcPr marL="68580" marR="68580" marT="0" marB="0">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algn="ctr" defTabSz="3657600" rtl="0" eaLnBrk="1" latinLnBrk="0" hangingPunct="1">
                        <a:spcBef>
                          <a:spcPts val="0"/>
                        </a:spcBef>
                        <a:spcAft>
                          <a:spcPts val="0"/>
                        </a:spcAft>
                      </a:pPr>
                      <a:endParaRPr lang="en-US" sz="1800" b="1" kern="1200" dirty="0">
                        <a:solidFill>
                          <a:schemeClr val="tx1"/>
                        </a:solidFill>
                        <a:latin typeface="Arial" pitchFamily="34" charset="0"/>
                        <a:ea typeface="+mn-ea"/>
                        <a:cs typeface="Arial" pitchFamily="34" charset="0"/>
                      </a:endParaRPr>
                    </a:p>
                  </a:txBody>
                  <a:tcPr marL="68580" marR="68580" marT="0" marB="0">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algn="ctr" defTabSz="3657600" rtl="0" eaLnBrk="1" latinLnBrk="0" hangingPunct="1">
                        <a:spcBef>
                          <a:spcPts val="0"/>
                        </a:spcBef>
                        <a:spcAft>
                          <a:spcPts val="0"/>
                        </a:spcAft>
                      </a:pPr>
                      <a:r>
                        <a:rPr lang="en-US" sz="1800" b="1" kern="1200" dirty="0" smtClean="0">
                          <a:solidFill>
                            <a:srgbClr val="1C678C"/>
                          </a:solidFill>
                          <a:latin typeface="Arial" pitchFamily="34" charset="0"/>
                          <a:ea typeface="+mn-ea"/>
                          <a:cs typeface="Arial" pitchFamily="34" charset="0"/>
                        </a:rPr>
                        <a:t>X</a:t>
                      </a:r>
                      <a:endParaRPr lang="en-US" sz="1800" b="1" kern="1200" dirty="0">
                        <a:solidFill>
                          <a:srgbClr val="1C678C"/>
                        </a:solidFill>
                        <a:latin typeface="Arial" pitchFamily="34" charset="0"/>
                        <a:ea typeface="+mn-ea"/>
                        <a:cs typeface="Arial"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r>
              <a:tr h="263004">
                <a:tc>
                  <a:txBody>
                    <a:bodyPr/>
                    <a:lstStyle/>
                    <a:p>
                      <a:pPr marL="0" marR="0">
                        <a:spcBef>
                          <a:spcPts val="0"/>
                        </a:spcBef>
                        <a:spcAft>
                          <a:spcPts val="0"/>
                        </a:spcAft>
                      </a:pPr>
                      <a:r>
                        <a:rPr lang="en-US" sz="1800" dirty="0" smtClean="0">
                          <a:solidFill>
                            <a:schemeClr val="tx1"/>
                          </a:solidFill>
                          <a:effectLst/>
                          <a:latin typeface="Arial" panose="020B0604020202020204" pitchFamily="34" charset="0"/>
                          <a:cs typeface="Arial" panose="020B0604020202020204" pitchFamily="34" charset="0"/>
                        </a:rPr>
                        <a:t>5</a:t>
                      </a:r>
                      <a:endParaRPr lang="en-US" sz="1800" b="0" dirty="0">
                        <a:solidFill>
                          <a:schemeClr val="tx1"/>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marL="0" marR="0">
                        <a:spcBef>
                          <a:spcPts val="0"/>
                        </a:spcBef>
                        <a:spcAft>
                          <a:spcPts val="0"/>
                        </a:spcAft>
                      </a:pPr>
                      <a:r>
                        <a:rPr lang="en-US" sz="1800" dirty="0" smtClean="0">
                          <a:solidFill>
                            <a:schemeClr val="tx1"/>
                          </a:solidFill>
                          <a:effectLst/>
                          <a:latin typeface="Arial" panose="020B0604020202020204" pitchFamily="34" charset="0"/>
                          <a:cs typeface="Arial" panose="020B0604020202020204" pitchFamily="34" charset="0"/>
                        </a:rPr>
                        <a:t>Extensible</a:t>
                      </a:r>
                      <a:r>
                        <a:rPr lang="en-US" sz="1800" baseline="0" dirty="0" smtClean="0">
                          <a:solidFill>
                            <a:schemeClr val="tx1"/>
                          </a:solidFill>
                          <a:effectLst/>
                          <a:latin typeface="Arial" panose="020B0604020202020204" pitchFamily="34" charset="0"/>
                          <a:cs typeface="Arial" panose="020B0604020202020204" pitchFamily="34" charset="0"/>
                        </a:rPr>
                        <a:t> </a:t>
                      </a:r>
                      <a:r>
                        <a:rPr lang="en-US" sz="1800" dirty="0" smtClean="0">
                          <a:solidFill>
                            <a:schemeClr val="tx1"/>
                          </a:solidFill>
                          <a:effectLst/>
                          <a:latin typeface="Arial" panose="020B0604020202020204" pitchFamily="34" charset="0"/>
                          <a:cs typeface="Arial" panose="020B0604020202020204" pitchFamily="34" charset="0"/>
                        </a:rPr>
                        <a:t>controlled vocabulary</a:t>
                      </a:r>
                      <a:endParaRPr lang="en-US" sz="1800" b="0" dirty="0">
                        <a:solidFill>
                          <a:schemeClr val="tx1"/>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spcBef>
                          <a:spcPts val="0"/>
                        </a:spcBef>
                        <a:spcAft>
                          <a:spcPts val="0"/>
                        </a:spcAft>
                      </a:pPr>
                      <a:endParaRPr lang="en-US" sz="1800" b="1" dirty="0">
                        <a:solidFill>
                          <a:schemeClr val="tx1"/>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defTabSz="3657600" rtl="0" eaLnBrk="1" latinLnBrk="0" hangingPunct="1">
                        <a:spcBef>
                          <a:spcPts val="0"/>
                        </a:spcBef>
                        <a:spcAft>
                          <a:spcPts val="0"/>
                        </a:spcAft>
                      </a:pPr>
                      <a:r>
                        <a:rPr lang="en-US" sz="1800" b="1" kern="1200" dirty="0" smtClean="0">
                          <a:solidFill>
                            <a:schemeClr val="tx1"/>
                          </a:solidFill>
                          <a:latin typeface="Arial" pitchFamily="34" charset="0"/>
                          <a:ea typeface="+mn-ea"/>
                          <a:cs typeface="Arial" pitchFamily="34" charset="0"/>
                        </a:rPr>
                        <a:t>X</a:t>
                      </a:r>
                      <a:endParaRPr lang="en-US" sz="1800" b="1" kern="1200" dirty="0">
                        <a:solidFill>
                          <a:schemeClr val="tx1"/>
                        </a:solidFill>
                        <a:latin typeface="Arial" pitchFamily="34" charset="0"/>
                        <a:ea typeface="+mn-ea"/>
                        <a:cs typeface="Arial" pitchFamily="34" charset="0"/>
                      </a:endParaRPr>
                    </a:p>
                  </a:txBody>
                  <a:tcPr marL="68580" marR="68580" marT="0" marB="0">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defTabSz="3657600" rtl="0" eaLnBrk="1" latinLnBrk="0" hangingPunct="1">
                        <a:spcBef>
                          <a:spcPts val="0"/>
                        </a:spcBef>
                        <a:spcAft>
                          <a:spcPts val="0"/>
                        </a:spcAft>
                      </a:pPr>
                      <a:endParaRPr lang="en-US" sz="1800" b="1" kern="1200" dirty="0">
                        <a:solidFill>
                          <a:schemeClr val="tx1"/>
                        </a:solidFill>
                        <a:latin typeface="Arial" pitchFamily="34" charset="0"/>
                        <a:ea typeface="+mn-ea"/>
                        <a:cs typeface="Arial" pitchFamily="34" charset="0"/>
                      </a:endParaRPr>
                    </a:p>
                  </a:txBody>
                  <a:tcPr marL="68580" marR="68580" marT="0" marB="0">
                    <a:lnL w="12700" cmpd="sng">
                      <a:noFill/>
                    </a:lnL>
                    <a:lnR w="12700" cap="flat" cmpd="sng" algn="ctr">
                      <a:solidFill>
                        <a:schemeClr val="tx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3657600" rtl="0" eaLnBrk="1" fontAlgn="auto" latinLnBrk="0" hangingPunct="1">
                        <a:lnSpc>
                          <a:spcPct val="100000"/>
                        </a:lnSpc>
                        <a:spcBef>
                          <a:spcPts val="0"/>
                        </a:spcBef>
                        <a:spcAft>
                          <a:spcPts val="0"/>
                        </a:spcAft>
                        <a:buClrTx/>
                        <a:buSzTx/>
                        <a:buFontTx/>
                        <a:buNone/>
                        <a:tabLst/>
                        <a:defRPr/>
                      </a:pPr>
                      <a:endParaRPr lang="en-US" sz="1800" b="1" kern="1200" dirty="0" smtClean="0">
                        <a:solidFill>
                          <a:schemeClr val="tx1"/>
                        </a:solidFill>
                        <a:latin typeface="Arial" pitchFamily="34" charset="0"/>
                        <a:ea typeface="+mn-ea"/>
                        <a:cs typeface="Arial" pitchFamily="34" charset="0"/>
                      </a:endParaRPr>
                    </a:p>
                  </a:txBody>
                  <a:tcPr marL="68580" marR="68580" marT="0" marB="0">
                    <a:lnL w="12700" cap="flat" cmpd="sng" algn="ctr">
                      <a:solidFill>
                        <a:schemeClr val="tx1"/>
                      </a:solid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defTabSz="3657600" rtl="0" eaLnBrk="1" latinLnBrk="0" hangingPunct="1">
                        <a:spcBef>
                          <a:spcPts val="0"/>
                        </a:spcBef>
                        <a:spcAft>
                          <a:spcPts val="0"/>
                        </a:spcAft>
                      </a:pPr>
                      <a:endParaRPr lang="en-US" sz="1800" b="1" kern="1200" dirty="0">
                        <a:solidFill>
                          <a:schemeClr val="tx1"/>
                        </a:solidFill>
                        <a:latin typeface="Arial" pitchFamily="34" charset="0"/>
                        <a:ea typeface="+mn-ea"/>
                        <a:cs typeface="Arial" pitchFamily="34" charset="0"/>
                      </a:endParaRPr>
                    </a:p>
                  </a:txBody>
                  <a:tcPr marL="68580" marR="68580" marT="0" marB="0">
                    <a:lnL w="12700" cmpd="sng">
                      <a:noFill/>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defTabSz="3657600" rtl="0" eaLnBrk="1" latinLnBrk="0" hangingPunct="1">
                        <a:spcBef>
                          <a:spcPts val="0"/>
                        </a:spcBef>
                        <a:spcAft>
                          <a:spcPts val="0"/>
                        </a:spcAft>
                      </a:pPr>
                      <a:endParaRPr lang="en-US" sz="1800" b="1" kern="1200" dirty="0">
                        <a:solidFill>
                          <a:schemeClr val="tx1"/>
                        </a:solidFill>
                        <a:latin typeface="Arial" pitchFamily="34" charset="0"/>
                        <a:ea typeface="+mn-ea"/>
                        <a:cs typeface="Arial" pitchFamily="34" charset="0"/>
                      </a:endParaRPr>
                    </a:p>
                  </a:txBody>
                  <a:tcPr marL="68580" marR="68580" marT="0" marB="0">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defTabSz="3657600" rtl="0" eaLnBrk="1" latinLnBrk="0" hangingPunct="1">
                        <a:spcBef>
                          <a:spcPts val="0"/>
                        </a:spcBef>
                        <a:spcAft>
                          <a:spcPts val="0"/>
                        </a:spcAft>
                      </a:pPr>
                      <a:r>
                        <a:rPr lang="en-US" sz="1800" b="1" kern="1200" dirty="0" smtClean="0">
                          <a:solidFill>
                            <a:srgbClr val="1C678C"/>
                          </a:solidFill>
                          <a:latin typeface="Arial" pitchFamily="34" charset="0"/>
                          <a:ea typeface="+mn-ea"/>
                          <a:cs typeface="Arial" pitchFamily="34" charset="0"/>
                        </a:rPr>
                        <a:t>X</a:t>
                      </a:r>
                      <a:endParaRPr lang="en-US" sz="1800" b="1" kern="1200" dirty="0">
                        <a:solidFill>
                          <a:srgbClr val="1C678C"/>
                        </a:solidFill>
                        <a:latin typeface="Arial" pitchFamily="34" charset="0"/>
                        <a:ea typeface="+mn-ea"/>
                        <a:cs typeface="Arial"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r h="291431">
                <a:tc>
                  <a:txBody>
                    <a:bodyPr/>
                    <a:lstStyle/>
                    <a:p>
                      <a:pPr marL="0" marR="0">
                        <a:spcBef>
                          <a:spcPts val="0"/>
                        </a:spcBef>
                        <a:spcAft>
                          <a:spcPts val="0"/>
                        </a:spcAft>
                      </a:pPr>
                      <a:r>
                        <a:rPr lang="en-US" sz="1800" b="1" dirty="0" smtClean="0">
                          <a:solidFill>
                            <a:schemeClr val="tx1"/>
                          </a:solidFill>
                          <a:effectLst/>
                          <a:latin typeface="Arial" panose="020B0604020202020204" pitchFamily="34" charset="0"/>
                          <a:ea typeface="Times New Roman" panose="02020603050405020304" pitchFamily="18" charset="0"/>
                          <a:cs typeface="Arial" panose="020B0604020202020204" pitchFamily="34" charset="0"/>
                        </a:rPr>
                        <a:t>6</a:t>
                      </a:r>
                      <a:endParaRPr lang="en-US" sz="1800" b="1" dirty="0">
                        <a:solidFill>
                          <a:schemeClr val="tx1"/>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spcBef>
                          <a:spcPts val="0"/>
                        </a:spcBef>
                        <a:spcAft>
                          <a:spcPts val="0"/>
                        </a:spcAft>
                      </a:pPr>
                      <a:r>
                        <a:rPr lang="en-US" sz="1800" b="0" dirty="0" smtClean="0">
                          <a:solidFill>
                            <a:schemeClr val="tx1"/>
                          </a:solidFill>
                          <a:effectLst/>
                          <a:latin typeface="Arial" panose="020B0604020202020204" pitchFamily="34" charset="0"/>
                          <a:ea typeface="Times New Roman" panose="02020603050405020304" pitchFamily="18" charset="0"/>
                          <a:cs typeface="Arial" panose="020B0604020202020204" pitchFamily="34" charset="0"/>
                        </a:rPr>
                        <a:t>Reusable descriptive &amp; explicit metadata</a:t>
                      </a:r>
                      <a:endParaRPr lang="en-US" sz="1800" b="0" dirty="0">
                        <a:solidFill>
                          <a:schemeClr val="tx1"/>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spcBef>
                          <a:spcPts val="0"/>
                        </a:spcBef>
                        <a:spcAft>
                          <a:spcPts val="0"/>
                        </a:spcAft>
                      </a:pPr>
                      <a:endParaRPr lang="en-US" sz="1800" b="1" dirty="0">
                        <a:solidFill>
                          <a:schemeClr val="tx1"/>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defTabSz="3657600" rtl="0" eaLnBrk="1" latinLnBrk="0" hangingPunct="1">
                        <a:spcBef>
                          <a:spcPts val="0"/>
                        </a:spcBef>
                        <a:spcAft>
                          <a:spcPts val="0"/>
                        </a:spcAft>
                      </a:pPr>
                      <a:r>
                        <a:rPr lang="en-US" sz="1800" b="1" kern="1200" dirty="0" smtClean="0">
                          <a:solidFill>
                            <a:schemeClr val="tx1"/>
                          </a:solidFill>
                          <a:latin typeface="Arial" pitchFamily="34" charset="0"/>
                          <a:ea typeface="+mn-ea"/>
                          <a:cs typeface="Arial" pitchFamily="34" charset="0"/>
                        </a:rPr>
                        <a:t>X</a:t>
                      </a:r>
                      <a:endParaRPr lang="en-US" sz="1800" b="1" kern="1200" dirty="0">
                        <a:solidFill>
                          <a:schemeClr val="tx1"/>
                        </a:solidFill>
                        <a:latin typeface="Arial" pitchFamily="34" charset="0"/>
                        <a:ea typeface="+mn-ea"/>
                        <a:cs typeface="Arial" pitchFamily="34" charset="0"/>
                      </a:endParaRPr>
                    </a:p>
                  </a:txBody>
                  <a:tcPr marL="68580" marR="68580" marT="0" marB="0">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defTabSz="3657600" rtl="0" eaLnBrk="1" latinLnBrk="0" hangingPunct="1">
                        <a:spcBef>
                          <a:spcPts val="0"/>
                        </a:spcBef>
                        <a:spcAft>
                          <a:spcPts val="0"/>
                        </a:spcAft>
                      </a:pPr>
                      <a:endParaRPr lang="en-US" sz="1800" b="1" kern="1200" dirty="0">
                        <a:solidFill>
                          <a:schemeClr val="tx1"/>
                        </a:solidFill>
                        <a:latin typeface="Arial" pitchFamily="34" charset="0"/>
                        <a:ea typeface="+mn-ea"/>
                        <a:cs typeface="Arial" pitchFamily="34" charset="0"/>
                      </a:endParaRPr>
                    </a:p>
                  </a:txBody>
                  <a:tcPr marL="68580" marR="68580" marT="0" marB="0">
                    <a:lnL w="12700" cmpd="sng">
                      <a:noFill/>
                    </a:lnL>
                    <a:lnR w="12700" cap="flat" cmpd="sng" algn="ctr">
                      <a:solidFill>
                        <a:schemeClr val="tx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defTabSz="3657600" rtl="0" eaLnBrk="1" latinLnBrk="0" hangingPunct="1">
                        <a:spcBef>
                          <a:spcPts val="0"/>
                        </a:spcBef>
                        <a:spcAft>
                          <a:spcPts val="0"/>
                        </a:spcAft>
                      </a:pPr>
                      <a:endParaRPr lang="en-US" sz="1800" b="1" kern="1200" dirty="0">
                        <a:solidFill>
                          <a:schemeClr val="tx1"/>
                        </a:solidFill>
                        <a:latin typeface="Arial" pitchFamily="34" charset="0"/>
                        <a:ea typeface="+mn-ea"/>
                        <a:cs typeface="Arial" pitchFamily="34" charset="0"/>
                      </a:endParaRPr>
                    </a:p>
                  </a:txBody>
                  <a:tcPr marL="68580" marR="68580" marT="0" marB="0">
                    <a:lnL w="12700" cap="flat" cmpd="sng" algn="ctr">
                      <a:solidFill>
                        <a:schemeClr val="tx1"/>
                      </a:solid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defTabSz="3657600" rtl="0" eaLnBrk="1" latinLnBrk="0" hangingPunct="1">
                        <a:spcBef>
                          <a:spcPts val="0"/>
                        </a:spcBef>
                        <a:spcAft>
                          <a:spcPts val="0"/>
                        </a:spcAft>
                      </a:pPr>
                      <a:endParaRPr lang="en-US" sz="1800" b="1" kern="1200" dirty="0">
                        <a:solidFill>
                          <a:schemeClr val="tx1"/>
                        </a:solidFill>
                        <a:latin typeface="Arial" pitchFamily="34" charset="0"/>
                        <a:ea typeface="+mn-ea"/>
                        <a:cs typeface="Arial" pitchFamily="34" charset="0"/>
                      </a:endParaRPr>
                    </a:p>
                  </a:txBody>
                  <a:tcPr marL="68580" marR="68580" marT="0" marB="0">
                    <a:lnL w="12700" cmpd="sng">
                      <a:noFill/>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defTabSz="3657600" rtl="0" eaLnBrk="1" latinLnBrk="0" hangingPunct="1">
                        <a:spcBef>
                          <a:spcPts val="0"/>
                        </a:spcBef>
                        <a:spcAft>
                          <a:spcPts val="0"/>
                        </a:spcAft>
                      </a:pPr>
                      <a:endParaRPr lang="en-US" sz="1800" b="1" kern="1200" dirty="0">
                        <a:solidFill>
                          <a:schemeClr val="tx1"/>
                        </a:solidFill>
                        <a:latin typeface="Arial" pitchFamily="34" charset="0"/>
                        <a:ea typeface="+mn-ea"/>
                        <a:cs typeface="Arial" pitchFamily="34" charset="0"/>
                      </a:endParaRPr>
                    </a:p>
                  </a:txBody>
                  <a:tcPr marL="68580" marR="68580" marT="0" marB="0">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defTabSz="3657600" rtl="0" eaLnBrk="1" latinLnBrk="0" hangingPunct="1">
                        <a:spcBef>
                          <a:spcPts val="0"/>
                        </a:spcBef>
                        <a:spcAft>
                          <a:spcPts val="0"/>
                        </a:spcAft>
                      </a:pPr>
                      <a:r>
                        <a:rPr lang="en-US" sz="1800" b="1" kern="1200" dirty="0" smtClean="0">
                          <a:solidFill>
                            <a:srgbClr val="1C678C"/>
                          </a:solidFill>
                          <a:latin typeface="Arial" pitchFamily="34" charset="0"/>
                          <a:ea typeface="+mn-ea"/>
                          <a:cs typeface="Arial" pitchFamily="34" charset="0"/>
                        </a:rPr>
                        <a:t>X</a:t>
                      </a:r>
                      <a:endParaRPr lang="en-US" sz="1800" b="1" kern="1200" dirty="0">
                        <a:solidFill>
                          <a:srgbClr val="1C678C"/>
                        </a:solidFill>
                        <a:latin typeface="Arial" pitchFamily="34" charset="0"/>
                        <a:ea typeface="+mn-ea"/>
                        <a:cs typeface="Arial"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r h="291431">
                <a:tc>
                  <a:txBody>
                    <a:bodyPr/>
                    <a:lstStyle/>
                    <a:p>
                      <a:pPr marL="0" marR="0">
                        <a:spcBef>
                          <a:spcPts val="0"/>
                        </a:spcBef>
                        <a:spcAft>
                          <a:spcPts val="0"/>
                        </a:spcAft>
                      </a:pPr>
                      <a:r>
                        <a:rPr lang="en-US" sz="1800" b="1" dirty="0" smtClean="0">
                          <a:solidFill>
                            <a:schemeClr val="tx1"/>
                          </a:solidFill>
                          <a:effectLst/>
                          <a:latin typeface="Arial" panose="020B0604020202020204" pitchFamily="34" charset="0"/>
                          <a:ea typeface="Times New Roman" panose="02020603050405020304" pitchFamily="18" charset="0"/>
                          <a:cs typeface="Arial" panose="020B0604020202020204" pitchFamily="34" charset="0"/>
                        </a:rPr>
                        <a:t>7</a:t>
                      </a:r>
                      <a:endParaRPr lang="en-US" sz="1800" b="1" dirty="0">
                        <a:solidFill>
                          <a:schemeClr val="tx1"/>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marL="0" marR="0">
                        <a:spcBef>
                          <a:spcPts val="0"/>
                        </a:spcBef>
                        <a:spcAft>
                          <a:spcPts val="0"/>
                        </a:spcAft>
                      </a:pPr>
                      <a:r>
                        <a:rPr lang="en-US" sz="1800" b="0" dirty="0" smtClean="0">
                          <a:solidFill>
                            <a:schemeClr val="tx1"/>
                          </a:solidFill>
                          <a:effectLst/>
                          <a:latin typeface="Arial" panose="020B0604020202020204" pitchFamily="34" charset="0"/>
                          <a:ea typeface="Times New Roman" panose="02020603050405020304" pitchFamily="18" charset="0"/>
                          <a:cs typeface="Arial" panose="020B0604020202020204" pitchFamily="34" charset="0"/>
                        </a:rPr>
                        <a:t>Multiple data formats for systems models</a:t>
                      </a:r>
                      <a:endParaRPr lang="en-US" sz="1800" b="0" dirty="0">
                        <a:solidFill>
                          <a:schemeClr val="tx1"/>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defTabSz="3657600" rtl="0" eaLnBrk="1" latinLnBrk="0" hangingPunct="1">
                        <a:spcBef>
                          <a:spcPts val="0"/>
                        </a:spcBef>
                        <a:spcAft>
                          <a:spcPts val="0"/>
                        </a:spcAft>
                      </a:pPr>
                      <a:r>
                        <a:rPr lang="en-US" sz="1800" b="1" kern="1200" dirty="0" smtClean="0">
                          <a:solidFill>
                            <a:schemeClr val="tx1"/>
                          </a:solidFill>
                          <a:latin typeface="Arial" pitchFamily="34" charset="0"/>
                          <a:ea typeface="+mn-ea"/>
                          <a:cs typeface="Arial" pitchFamily="34" charset="0"/>
                        </a:rPr>
                        <a:t>X</a:t>
                      </a:r>
                      <a:endParaRPr lang="en-US" sz="1800" b="1" kern="1200" dirty="0">
                        <a:solidFill>
                          <a:schemeClr val="tx1"/>
                        </a:solidFill>
                        <a:latin typeface="Arial" pitchFamily="34" charset="0"/>
                        <a:ea typeface="+mn-ea"/>
                        <a:cs typeface="Arial" pitchFamily="34" charset="0"/>
                      </a:endParaRPr>
                    </a:p>
                  </a:txBody>
                  <a:tcPr marL="68580" marR="68580" marT="0" marB="0">
                    <a:lnL w="12700" cap="flat" cmpd="sng" algn="ctr">
                      <a:solidFill>
                        <a:schemeClr val="tx1"/>
                      </a:solid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defTabSz="3657600" rtl="0" eaLnBrk="1" latinLnBrk="0" hangingPunct="1">
                        <a:spcBef>
                          <a:spcPts val="0"/>
                        </a:spcBef>
                        <a:spcAft>
                          <a:spcPts val="0"/>
                        </a:spcAft>
                      </a:pPr>
                      <a:endParaRPr lang="en-US" sz="1800" b="1" kern="1200" dirty="0">
                        <a:solidFill>
                          <a:schemeClr val="tx1"/>
                        </a:solidFill>
                        <a:latin typeface="Arial" pitchFamily="34" charset="0"/>
                        <a:ea typeface="+mn-ea"/>
                        <a:cs typeface="Arial" pitchFamily="34" charset="0"/>
                      </a:endParaRPr>
                    </a:p>
                  </a:txBody>
                  <a:tcPr marL="68580" marR="68580" marT="0" marB="0">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3657600" rtl="0" eaLnBrk="1" fontAlgn="auto" latinLnBrk="0" hangingPunct="1">
                        <a:lnSpc>
                          <a:spcPct val="100000"/>
                        </a:lnSpc>
                        <a:spcBef>
                          <a:spcPts val="0"/>
                        </a:spcBef>
                        <a:spcAft>
                          <a:spcPts val="0"/>
                        </a:spcAft>
                        <a:buClrTx/>
                        <a:buSzTx/>
                        <a:buFontTx/>
                        <a:buNone/>
                        <a:tabLst/>
                        <a:defRPr/>
                      </a:pPr>
                      <a:r>
                        <a:rPr lang="en-US" sz="1800" b="1" kern="1200" dirty="0" smtClean="0">
                          <a:solidFill>
                            <a:schemeClr val="tx1"/>
                          </a:solidFill>
                          <a:latin typeface="Arial" pitchFamily="34" charset="0"/>
                          <a:ea typeface="+mn-ea"/>
                          <a:cs typeface="Arial" pitchFamily="34" charset="0"/>
                        </a:rPr>
                        <a:t>X</a:t>
                      </a:r>
                      <a:endParaRPr lang="en-US" sz="1800" b="1" dirty="0" smtClean="0">
                        <a:solidFill>
                          <a:schemeClr val="tx1"/>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lnL w="12700" cmpd="sng">
                      <a:noFill/>
                    </a:lnL>
                    <a:lnR w="12700" cap="flat" cmpd="sng" algn="ctr">
                      <a:solidFill>
                        <a:schemeClr val="tx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3657600" rtl="0" eaLnBrk="1" fontAlgn="auto" latinLnBrk="0" hangingPunct="1">
                        <a:lnSpc>
                          <a:spcPct val="100000"/>
                        </a:lnSpc>
                        <a:spcBef>
                          <a:spcPts val="0"/>
                        </a:spcBef>
                        <a:spcAft>
                          <a:spcPts val="0"/>
                        </a:spcAft>
                        <a:buClrTx/>
                        <a:buSzTx/>
                        <a:buFontTx/>
                        <a:buNone/>
                        <a:tabLst/>
                        <a:defRPr/>
                      </a:pPr>
                      <a:r>
                        <a:rPr lang="en-US" sz="1800" b="1" kern="1200" dirty="0" smtClean="0">
                          <a:solidFill>
                            <a:schemeClr val="tx1"/>
                          </a:solidFill>
                          <a:latin typeface="Arial" pitchFamily="34" charset="0"/>
                          <a:ea typeface="+mn-ea"/>
                          <a:cs typeface="Arial" pitchFamily="34" charset="0"/>
                        </a:rPr>
                        <a:t>X</a:t>
                      </a:r>
                      <a:endParaRPr lang="en-US" sz="1800" b="1" dirty="0" smtClean="0">
                        <a:solidFill>
                          <a:schemeClr val="tx1"/>
                        </a:solidFill>
                        <a:effectLst/>
                        <a:latin typeface="Arial" panose="020B0604020202020204" pitchFamily="34" charset="0"/>
                        <a:ea typeface="Times New Roman" panose="02020603050405020304" pitchFamily="18" charset="0"/>
                        <a:cs typeface="Arial" panose="020B0604020202020204" pitchFamily="34" charset="0"/>
                      </a:endParaRPr>
                    </a:p>
                    <a:p>
                      <a:pPr marL="0" marR="0" algn="ctr" defTabSz="3657600" rtl="0" eaLnBrk="1" latinLnBrk="0" hangingPunct="1">
                        <a:spcBef>
                          <a:spcPts val="0"/>
                        </a:spcBef>
                        <a:spcAft>
                          <a:spcPts val="0"/>
                        </a:spcAft>
                      </a:pPr>
                      <a:endParaRPr lang="en-US" sz="1800" b="1" kern="1200" dirty="0">
                        <a:solidFill>
                          <a:schemeClr val="tx1"/>
                        </a:solidFill>
                        <a:latin typeface="Arial" pitchFamily="34" charset="0"/>
                        <a:ea typeface="+mn-ea"/>
                        <a:cs typeface="Arial" pitchFamily="34" charset="0"/>
                      </a:endParaRPr>
                    </a:p>
                  </a:txBody>
                  <a:tcPr marL="68580" marR="68580" marT="0" marB="0">
                    <a:lnL w="12700" cap="flat" cmpd="sng" algn="ctr">
                      <a:solidFill>
                        <a:schemeClr val="tx1"/>
                      </a:solid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defTabSz="3657600" rtl="0" eaLnBrk="1" latinLnBrk="0" hangingPunct="1">
                        <a:spcBef>
                          <a:spcPts val="0"/>
                        </a:spcBef>
                        <a:spcAft>
                          <a:spcPts val="0"/>
                        </a:spcAft>
                      </a:pPr>
                      <a:r>
                        <a:rPr lang="en-US" sz="1800" b="1" kern="1200" dirty="0" smtClean="0">
                          <a:solidFill>
                            <a:schemeClr val="tx1"/>
                          </a:solidFill>
                          <a:latin typeface="Arial" pitchFamily="34" charset="0"/>
                          <a:ea typeface="+mn-ea"/>
                          <a:cs typeface="Arial" pitchFamily="34" charset="0"/>
                        </a:rPr>
                        <a:t>X</a:t>
                      </a:r>
                      <a:endParaRPr lang="en-US" sz="1800" b="1" kern="1200" dirty="0">
                        <a:solidFill>
                          <a:schemeClr val="tx1"/>
                        </a:solidFill>
                        <a:latin typeface="Arial" pitchFamily="34" charset="0"/>
                        <a:ea typeface="+mn-ea"/>
                        <a:cs typeface="Arial" pitchFamily="34" charset="0"/>
                      </a:endParaRPr>
                    </a:p>
                  </a:txBody>
                  <a:tcPr marL="68580" marR="68580" marT="0" marB="0">
                    <a:lnL w="12700" cmpd="sng">
                      <a:noFill/>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defTabSz="3657600" rtl="0" eaLnBrk="1" latinLnBrk="0" hangingPunct="1">
                        <a:spcBef>
                          <a:spcPts val="0"/>
                        </a:spcBef>
                        <a:spcAft>
                          <a:spcPts val="0"/>
                        </a:spcAft>
                      </a:pPr>
                      <a:r>
                        <a:rPr lang="en-US" sz="1800" b="1" kern="1200" dirty="0" smtClean="0">
                          <a:solidFill>
                            <a:schemeClr val="tx1"/>
                          </a:solidFill>
                          <a:latin typeface="Arial" pitchFamily="34" charset="0"/>
                          <a:ea typeface="+mn-ea"/>
                          <a:cs typeface="Arial" pitchFamily="34" charset="0"/>
                        </a:rPr>
                        <a:t>X</a:t>
                      </a:r>
                      <a:endParaRPr lang="en-US" sz="1800" b="1" kern="1200" dirty="0">
                        <a:solidFill>
                          <a:schemeClr val="tx1"/>
                        </a:solidFill>
                        <a:latin typeface="Arial" pitchFamily="34" charset="0"/>
                        <a:ea typeface="+mn-ea"/>
                        <a:cs typeface="Arial" pitchFamily="34" charset="0"/>
                      </a:endParaRPr>
                    </a:p>
                  </a:txBody>
                  <a:tcPr marL="68580" marR="68580" marT="0" marB="0">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defTabSz="3657600" rtl="0" eaLnBrk="1" latinLnBrk="0" hangingPunct="1">
                        <a:spcBef>
                          <a:spcPts val="0"/>
                        </a:spcBef>
                        <a:spcAft>
                          <a:spcPts val="0"/>
                        </a:spcAft>
                      </a:pPr>
                      <a:r>
                        <a:rPr lang="en-US" sz="1800" b="1" kern="1200" dirty="0" smtClean="0">
                          <a:solidFill>
                            <a:srgbClr val="1C678C"/>
                          </a:solidFill>
                          <a:latin typeface="Arial" pitchFamily="34" charset="0"/>
                          <a:ea typeface="+mn-ea"/>
                          <a:cs typeface="Arial" pitchFamily="34" charset="0"/>
                        </a:rPr>
                        <a:t>X</a:t>
                      </a:r>
                      <a:endParaRPr lang="en-US" sz="1800" b="1" kern="1200" dirty="0">
                        <a:solidFill>
                          <a:srgbClr val="1C678C"/>
                        </a:solidFill>
                        <a:latin typeface="Arial" pitchFamily="34" charset="0"/>
                        <a:ea typeface="+mn-ea"/>
                        <a:cs typeface="Arial"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r h="172774">
                <a:tc>
                  <a:txBody>
                    <a:bodyPr/>
                    <a:lstStyle/>
                    <a:p>
                      <a:pPr marL="0" marR="0">
                        <a:spcBef>
                          <a:spcPts val="0"/>
                        </a:spcBef>
                        <a:spcAft>
                          <a:spcPts val="0"/>
                        </a:spcAft>
                      </a:pPr>
                      <a:r>
                        <a:rPr lang="en-US" sz="1800" b="1" dirty="0" smtClean="0">
                          <a:solidFill>
                            <a:schemeClr val="tx1"/>
                          </a:solidFill>
                          <a:effectLst/>
                          <a:latin typeface="Arial" panose="020B0604020202020204" pitchFamily="34" charset="0"/>
                          <a:ea typeface="Times New Roman" panose="02020603050405020304" pitchFamily="18" charset="0"/>
                          <a:cs typeface="Arial" panose="020B0604020202020204" pitchFamily="34" charset="0"/>
                        </a:rPr>
                        <a:t>8</a:t>
                      </a:r>
                      <a:endParaRPr lang="en-US" sz="1800" b="1" dirty="0">
                        <a:solidFill>
                          <a:schemeClr val="tx1"/>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spcBef>
                          <a:spcPts val="0"/>
                        </a:spcBef>
                        <a:spcAft>
                          <a:spcPts val="0"/>
                        </a:spcAft>
                      </a:pPr>
                      <a:r>
                        <a:rPr lang="en-US" sz="1800" b="0" dirty="0" smtClean="0">
                          <a:solidFill>
                            <a:schemeClr val="tx1"/>
                          </a:solidFill>
                          <a:effectLst/>
                          <a:latin typeface="Arial" panose="020B0604020202020204" pitchFamily="34" charset="0"/>
                          <a:ea typeface="Times New Roman" panose="02020603050405020304" pitchFamily="18" charset="0"/>
                          <a:cs typeface="Arial" panose="020B0604020202020204" pitchFamily="34" charset="0"/>
                        </a:rPr>
                        <a:t>Open-source environment</a:t>
                      </a:r>
                      <a:endParaRPr lang="en-US" sz="1800" b="0" dirty="0">
                        <a:solidFill>
                          <a:schemeClr val="tx1"/>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spcBef>
                          <a:spcPts val="0"/>
                        </a:spcBef>
                        <a:spcAft>
                          <a:spcPts val="0"/>
                        </a:spcAft>
                      </a:pPr>
                      <a:endParaRPr lang="en-US" sz="1800" b="1" dirty="0">
                        <a:solidFill>
                          <a:schemeClr val="tx1"/>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defTabSz="3657600" rtl="0" eaLnBrk="1" latinLnBrk="0" hangingPunct="1">
                        <a:spcBef>
                          <a:spcPts val="0"/>
                        </a:spcBef>
                        <a:spcAft>
                          <a:spcPts val="0"/>
                        </a:spcAft>
                      </a:pPr>
                      <a:r>
                        <a:rPr lang="en-US" sz="1800" b="1" kern="1200" dirty="0" smtClean="0">
                          <a:solidFill>
                            <a:schemeClr val="tx1"/>
                          </a:solidFill>
                          <a:latin typeface="Arial" pitchFamily="34" charset="0"/>
                          <a:ea typeface="+mn-ea"/>
                          <a:cs typeface="Arial" pitchFamily="34" charset="0"/>
                        </a:rPr>
                        <a:t>X</a:t>
                      </a:r>
                      <a:endParaRPr lang="en-US" sz="1800" b="1" kern="1200" dirty="0">
                        <a:solidFill>
                          <a:schemeClr val="tx1"/>
                        </a:solidFill>
                        <a:latin typeface="Arial" pitchFamily="34" charset="0"/>
                        <a:ea typeface="+mn-ea"/>
                        <a:cs typeface="Arial" pitchFamily="34" charset="0"/>
                      </a:endParaRPr>
                    </a:p>
                  </a:txBody>
                  <a:tcPr marL="68580" marR="68580" marT="0" marB="0">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3657600" rtl="0" eaLnBrk="1" fontAlgn="auto" latinLnBrk="0" hangingPunct="1">
                        <a:lnSpc>
                          <a:spcPct val="100000"/>
                        </a:lnSpc>
                        <a:spcBef>
                          <a:spcPts val="0"/>
                        </a:spcBef>
                        <a:spcAft>
                          <a:spcPts val="0"/>
                        </a:spcAft>
                        <a:buClrTx/>
                        <a:buSzTx/>
                        <a:buFontTx/>
                        <a:buNone/>
                        <a:tabLst/>
                        <a:defRPr/>
                      </a:pPr>
                      <a:r>
                        <a:rPr lang="en-US" sz="1800" b="1" kern="1200" dirty="0" smtClean="0">
                          <a:solidFill>
                            <a:schemeClr val="tx1"/>
                          </a:solidFill>
                          <a:latin typeface="Arial" pitchFamily="34" charset="0"/>
                          <a:ea typeface="+mn-ea"/>
                          <a:cs typeface="Arial" pitchFamily="34" charset="0"/>
                        </a:rPr>
                        <a:t>X</a:t>
                      </a:r>
                      <a:endParaRPr lang="en-US" sz="1800" b="1" dirty="0" smtClean="0">
                        <a:solidFill>
                          <a:schemeClr val="tx1"/>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3657600" rtl="0" eaLnBrk="1" fontAlgn="auto" latinLnBrk="0" hangingPunct="1">
                        <a:lnSpc>
                          <a:spcPct val="100000"/>
                        </a:lnSpc>
                        <a:spcBef>
                          <a:spcPts val="0"/>
                        </a:spcBef>
                        <a:spcAft>
                          <a:spcPts val="0"/>
                        </a:spcAft>
                        <a:buClrTx/>
                        <a:buSzTx/>
                        <a:buFontTx/>
                        <a:buNone/>
                        <a:tabLst/>
                        <a:defRPr/>
                      </a:pPr>
                      <a:endParaRPr lang="en-US" sz="1800" b="1" dirty="0" smtClean="0">
                        <a:solidFill>
                          <a:schemeClr val="tx1"/>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defTabSz="3657600" rtl="0" eaLnBrk="1" latinLnBrk="0" hangingPunct="1">
                        <a:spcBef>
                          <a:spcPts val="0"/>
                        </a:spcBef>
                        <a:spcAft>
                          <a:spcPts val="0"/>
                        </a:spcAft>
                      </a:pPr>
                      <a:endParaRPr lang="en-US" sz="1800" b="1" kern="1200" dirty="0">
                        <a:solidFill>
                          <a:schemeClr val="tx1"/>
                        </a:solidFill>
                        <a:latin typeface="Arial" pitchFamily="34" charset="0"/>
                        <a:ea typeface="+mn-ea"/>
                        <a:cs typeface="Arial" pitchFamily="34" charset="0"/>
                      </a:endParaRPr>
                    </a:p>
                  </a:txBody>
                  <a:tcPr marL="68580" marR="68580" marT="0" marB="0">
                    <a:lnL w="12700" cmpd="sng">
                      <a:noFill/>
                    </a:lnL>
                    <a:lnR w="12700" cap="flat" cmpd="sng" algn="ctr">
                      <a:no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defTabSz="3657600" rtl="0" eaLnBrk="1" latinLnBrk="0" hangingPunct="1">
                        <a:spcBef>
                          <a:spcPts val="0"/>
                        </a:spcBef>
                        <a:spcAft>
                          <a:spcPts val="0"/>
                        </a:spcAft>
                      </a:pPr>
                      <a:endParaRPr lang="en-US" sz="1800" b="1" kern="1200" dirty="0">
                        <a:solidFill>
                          <a:schemeClr val="tx1"/>
                        </a:solidFill>
                        <a:latin typeface="Arial" pitchFamily="34" charset="0"/>
                        <a:ea typeface="+mn-ea"/>
                        <a:cs typeface="Arial" pitchFamily="34" charset="0"/>
                      </a:endParaRPr>
                    </a:p>
                  </a:txBody>
                  <a:tcPr marL="68580" marR="68580" marT="0" marB="0">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defTabSz="3657600" rtl="0" eaLnBrk="1" latinLnBrk="0" hangingPunct="1">
                        <a:spcBef>
                          <a:spcPts val="0"/>
                        </a:spcBef>
                        <a:spcAft>
                          <a:spcPts val="0"/>
                        </a:spcAft>
                      </a:pPr>
                      <a:r>
                        <a:rPr lang="en-US" sz="1800" b="1" kern="1200" dirty="0" smtClean="0">
                          <a:solidFill>
                            <a:srgbClr val="1C678C"/>
                          </a:solidFill>
                          <a:latin typeface="Arial" pitchFamily="34" charset="0"/>
                          <a:ea typeface="+mn-ea"/>
                          <a:cs typeface="Arial" pitchFamily="34" charset="0"/>
                        </a:rPr>
                        <a:t>X</a:t>
                      </a:r>
                      <a:endParaRPr lang="en-US" sz="1800" b="1" kern="1200" dirty="0">
                        <a:solidFill>
                          <a:srgbClr val="1C678C"/>
                        </a:solidFill>
                        <a:latin typeface="Arial" pitchFamily="34" charset="0"/>
                        <a:ea typeface="+mn-ea"/>
                        <a:cs typeface="Arial"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spTree>
    <p:extLst>
      <p:ext uri="{BB962C8B-B14F-4D97-AF65-F5344CB8AC3E}">
        <p14:creationId xmlns:p14="http://schemas.microsoft.com/office/powerpoint/2010/main" val="339843486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9813</TotalTime>
  <Words>2965</Words>
  <Application>Microsoft Office PowerPoint</Application>
  <PresentationFormat>On-screen Show (4:3)</PresentationFormat>
  <Paragraphs>639</Paragraphs>
  <Slides>36</Slides>
  <Notes>27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36</vt:i4>
      </vt:variant>
    </vt:vector>
  </HeadingPairs>
  <TitlesOfParts>
    <vt:vector size="42" baseType="lpstr">
      <vt:lpstr>Arial</vt:lpstr>
      <vt:lpstr>Calibri</vt:lpstr>
      <vt:lpstr>Calibri Light</vt:lpstr>
      <vt:lpstr>Times New Roman</vt:lpstr>
      <vt:lpstr>Wingdings</vt:lpstr>
      <vt:lpstr>Office Theme</vt:lpstr>
      <vt:lpstr>A Relational Model, Workflows, and Parallel Computing to Improve                                                        Water Resources Modeling and Management</vt:lpstr>
      <vt:lpstr>PowerPoint Presentation</vt:lpstr>
      <vt:lpstr>Overall Research Motivation</vt:lpstr>
      <vt:lpstr>Scope: Systems Modeling </vt:lpstr>
      <vt:lpstr>Outline</vt:lpstr>
      <vt:lpstr>Paper One    A General Relational Model to Organize and Discover Water Management Data to Facilitate Modeling</vt:lpstr>
      <vt:lpstr>Problem and Motivation </vt:lpstr>
      <vt:lpstr>Paradigm Shift in Water Resources Management Software </vt:lpstr>
      <vt:lpstr>Prior Approaches and WaM-DaM Principles  </vt:lpstr>
      <vt:lpstr>Methods </vt:lpstr>
      <vt:lpstr>WaM-DaM Logical Data Model</vt:lpstr>
      <vt:lpstr>Testing WaM-DaM Design </vt:lpstr>
      <vt:lpstr>What are the required attributes for the WEAP model? </vt:lpstr>
      <vt:lpstr>What are the available water system infrastructure components to expand the Lower Bear River Model to the entire Bear River Watershed? </vt:lpstr>
      <vt:lpstr>What is the "surface area" of an object type "Reservoir" within a boundary of lat. and long.? </vt:lpstr>
      <vt:lpstr>Next: Design WaM-DaM Data Loader</vt:lpstr>
      <vt:lpstr>Contributions #1</vt:lpstr>
      <vt:lpstr>Paper Two   Workflows Method to Automate Serving Water Management Data to Models</vt:lpstr>
      <vt:lpstr>Problem and Motivation </vt:lpstr>
      <vt:lpstr>Method: workflows to automate serving data to WEAP And SWAT Models </vt:lpstr>
      <vt:lpstr>Methods…cont.</vt:lpstr>
      <vt:lpstr>Contributions #2</vt:lpstr>
      <vt:lpstr>Next: Design WaM-DaM Data Exporter</vt:lpstr>
      <vt:lpstr>Paper Three   A Method to Identify Targeted and Synergistic Residential Citywide Water and Energy Conservation Strategies Using Parallel Computing</vt:lpstr>
      <vt:lpstr>Problem and Motivation </vt:lpstr>
      <vt:lpstr>Methods: Optimization Model</vt:lpstr>
      <vt:lpstr>Identify the Effect of Decision Variables and Scenarios on Execution Time</vt:lpstr>
      <vt:lpstr>Parallel Commuting Methods</vt:lpstr>
      <vt:lpstr>Results: Parallel computing allows us to explore more potential solutions   </vt:lpstr>
      <vt:lpstr>Next Steps </vt:lpstr>
      <vt:lpstr>Contributions #3</vt:lpstr>
      <vt:lpstr>Tentative Plan to Finish</vt:lpstr>
      <vt:lpstr>Conclusions </vt:lpstr>
      <vt:lpstr>Acknowledgements </vt:lpstr>
      <vt:lpstr>PowerPoint Presentation</vt:lpstr>
      <vt:lpstr>Heterogeneous water and energy and uses (largest 12% of users use 21% and 24% of water and energy)</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AdelMAbdallah</dc:creator>
  <cp:lastModifiedBy>Adel M. Abdallah</cp:lastModifiedBy>
  <cp:revision>881</cp:revision>
  <dcterms:created xsi:type="dcterms:W3CDTF">2006-08-16T00:00:00Z</dcterms:created>
  <dcterms:modified xsi:type="dcterms:W3CDTF">2015-12-12T21:17:05Z</dcterms:modified>
</cp:coreProperties>
</file>